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257" r:id="rId2"/>
    <p:sldId id="258" r:id="rId3"/>
    <p:sldId id="316" r:id="rId4"/>
    <p:sldId id="260" r:id="rId5"/>
    <p:sldId id="319" r:id="rId6"/>
    <p:sldId id="325" r:id="rId7"/>
    <p:sldId id="262" r:id="rId8"/>
    <p:sldId id="263" r:id="rId9"/>
    <p:sldId id="326" r:id="rId10"/>
    <p:sldId id="271" r:id="rId11"/>
    <p:sldId id="272" r:id="rId12"/>
    <p:sldId id="265" r:id="rId13"/>
    <p:sldId id="266" r:id="rId14"/>
    <p:sldId id="267" r:id="rId15"/>
    <p:sldId id="268" r:id="rId16"/>
    <p:sldId id="276" r:id="rId17"/>
    <p:sldId id="269" r:id="rId18"/>
    <p:sldId id="285" r:id="rId19"/>
    <p:sldId id="286" r:id="rId20"/>
    <p:sldId id="292" r:id="rId21"/>
    <p:sldId id="287" r:id="rId22"/>
    <p:sldId id="332" r:id="rId23"/>
    <p:sldId id="288" r:id="rId24"/>
    <p:sldId id="333" r:id="rId25"/>
    <p:sldId id="318" r:id="rId26"/>
    <p:sldId id="289" r:id="rId27"/>
    <p:sldId id="291" r:id="rId28"/>
    <p:sldId id="293" r:id="rId29"/>
    <p:sldId id="294" r:id="rId30"/>
    <p:sldId id="295" r:id="rId31"/>
    <p:sldId id="296" r:id="rId32"/>
    <p:sldId id="334" r:id="rId33"/>
    <p:sldId id="300" r:id="rId34"/>
    <p:sldId id="301" r:id="rId35"/>
    <p:sldId id="299" r:id="rId36"/>
    <p:sldId id="284" r:id="rId37"/>
    <p:sldId id="270" r:id="rId38"/>
    <p:sldId id="327" r:id="rId39"/>
    <p:sldId id="328" r:id="rId40"/>
    <p:sldId id="331" r:id="rId41"/>
    <p:sldId id="330" r:id="rId42"/>
    <p:sldId id="329" r:id="rId43"/>
    <p:sldId id="298" r:id="rId44"/>
    <p:sldId id="320" r:id="rId45"/>
    <p:sldId id="274" r:id="rId46"/>
    <p:sldId id="277" r:id="rId47"/>
    <p:sldId id="335" r:id="rId48"/>
    <p:sldId id="280" r:id="rId49"/>
    <p:sldId id="322" r:id="rId50"/>
    <p:sldId id="323" r:id="rId51"/>
    <p:sldId id="283" r:id="rId52"/>
    <p:sldId id="336" r:id="rId53"/>
    <p:sldId id="312" r:id="rId54"/>
    <p:sldId id="337" r:id="rId55"/>
    <p:sldId id="339" r:id="rId56"/>
    <p:sldId id="311" r:id="rId57"/>
    <p:sldId id="338" r:id="rId58"/>
    <p:sldId id="315" r:id="rId59"/>
    <p:sldId id="313"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0603" autoAdjust="0"/>
    <p:restoredTop sz="86395" autoAdjust="0"/>
  </p:normalViewPr>
  <p:slideViewPr>
    <p:cSldViewPr snapToGrid="0">
      <p:cViewPr>
        <p:scale>
          <a:sx n="85" d="100"/>
          <a:sy n="85" d="100"/>
        </p:scale>
        <p:origin x="184" y="704"/>
      </p:cViewPr>
      <p:guideLst/>
    </p:cSldViewPr>
  </p:slideViewPr>
  <p:outlineViewPr>
    <p:cViewPr>
      <p:scale>
        <a:sx n="33" d="100"/>
        <a:sy n="33" d="100"/>
      </p:scale>
      <p:origin x="0" y="-184"/>
    </p:cViewPr>
  </p:outlineViewPr>
  <p:notesTextViewPr>
    <p:cViewPr>
      <p:scale>
        <a:sx n="1" d="1"/>
        <a:sy n="1" d="1"/>
      </p:scale>
      <p:origin x="0" y="0"/>
    </p:cViewPr>
  </p:notesTextViewPr>
  <p:sorterViewPr>
    <p:cViewPr>
      <p:scale>
        <a:sx n="100" d="100"/>
        <a:sy n="100" d="100"/>
      </p:scale>
      <p:origin x="0" y="-24576"/>
    </p:cViewPr>
  </p:sorterViewPr>
  <p:notesViewPr>
    <p:cSldViewPr snapToGrid="0">
      <p:cViewPr varScale="1">
        <p:scale>
          <a:sx n="60" d="100"/>
          <a:sy n="60" d="100"/>
        </p:scale>
        <p:origin x="2982"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818CA0-9193-4281-9290-B2AE15F01050}" type="datetimeFigureOut">
              <a:rPr lang="en-US" smtClean="0"/>
              <a:t>3/17/22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A0757D4-36CA-43A8-84B9-D067647AF8EF}" type="slidenum">
              <a:rPr lang="en-US" smtClean="0"/>
              <a:t>‹#›</a:t>
            </a:fld>
            <a:endParaRPr lang="en-US"/>
          </a:p>
        </p:txBody>
      </p:sp>
    </p:spTree>
    <p:extLst>
      <p:ext uri="{BB962C8B-B14F-4D97-AF65-F5344CB8AC3E}">
        <p14:creationId xmlns:p14="http://schemas.microsoft.com/office/powerpoint/2010/main" val="850147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74BABC-9218-42B5-8B3A-92E72F9D9486}" type="datetimeFigureOut">
              <a:rPr lang="en-US" smtClean="0"/>
              <a:t>3/17/22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FB1744-4ABE-4AE6-94FD-F857030FBE86}" type="slidenum">
              <a:rPr lang="en-US" smtClean="0"/>
              <a:t>‹#›</a:t>
            </a:fld>
            <a:endParaRPr lang="en-US"/>
          </a:p>
        </p:txBody>
      </p:sp>
    </p:spTree>
    <p:extLst>
      <p:ext uri="{BB962C8B-B14F-4D97-AF65-F5344CB8AC3E}">
        <p14:creationId xmlns:p14="http://schemas.microsoft.com/office/powerpoint/2010/main" val="9464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a:t>
            </a:fld>
            <a:endParaRPr lang="en-US"/>
          </a:p>
        </p:txBody>
      </p:sp>
    </p:spTree>
    <p:extLst>
      <p:ext uri="{BB962C8B-B14F-4D97-AF65-F5344CB8AC3E}">
        <p14:creationId xmlns:p14="http://schemas.microsoft.com/office/powerpoint/2010/main" val="355190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10</a:t>
            </a:fld>
            <a:endParaRPr lang="en-US"/>
          </a:p>
        </p:txBody>
      </p:sp>
    </p:spTree>
    <p:extLst>
      <p:ext uri="{BB962C8B-B14F-4D97-AF65-F5344CB8AC3E}">
        <p14:creationId xmlns:p14="http://schemas.microsoft.com/office/powerpoint/2010/main" val="16368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11</a:t>
            </a:fld>
            <a:endParaRPr lang="en-US"/>
          </a:p>
        </p:txBody>
      </p:sp>
    </p:spTree>
    <p:extLst>
      <p:ext uri="{BB962C8B-B14F-4D97-AF65-F5344CB8AC3E}">
        <p14:creationId xmlns:p14="http://schemas.microsoft.com/office/powerpoint/2010/main" val="3664301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12</a:t>
            </a:fld>
            <a:endParaRPr lang="en-US"/>
          </a:p>
        </p:txBody>
      </p:sp>
    </p:spTree>
    <p:extLst>
      <p:ext uri="{BB962C8B-B14F-4D97-AF65-F5344CB8AC3E}">
        <p14:creationId xmlns:p14="http://schemas.microsoft.com/office/powerpoint/2010/main" val="56393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13</a:t>
            </a:fld>
            <a:endParaRPr lang="en-US"/>
          </a:p>
        </p:txBody>
      </p:sp>
    </p:spTree>
    <p:extLst>
      <p:ext uri="{BB962C8B-B14F-4D97-AF65-F5344CB8AC3E}">
        <p14:creationId xmlns:p14="http://schemas.microsoft.com/office/powerpoint/2010/main" val="174576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14</a:t>
            </a:fld>
            <a:endParaRPr lang="en-US"/>
          </a:p>
        </p:txBody>
      </p:sp>
    </p:spTree>
    <p:extLst>
      <p:ext uri="{BB962C8B-B14F-4D97-AF65-F5344CB8AC3E}">
        <p14:creationId xmlns:p14="http://schemas.microsoft.com/office/powerpoint/2010/main" val="102488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15</a:t>
            </a:fld>
            <a:endParaRPr lang="en-US"/>
          </a:p>
        </p:txBody>
      </p:sp>
    </p:spTree>
    <p:extLst>
      <p:ext uri="{BB962C8B-B14F-4D97-AF65-F5344CB8AC3E}">
        <p14:creationId xmlns:p14="http://schemas.microsoft.com/office/powerpoint/2010/main" val="2350775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16</a:t>
            </a:fld>
            <a:endParaRPr lang="en-US"/>
          </a:p>
        </p:txBody>
      </p:sp>
    </p:spTree>
    <p:extLst>
      <p:ext uri="{BB962C8B-B14F-4D97-AF65-F5344CB8AC3E}">
        <p14:creationId xmlns:p14="http://schemas.microsoft.com/office/powerpoint/2010/main" val="309652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17</a:t>
            </a:fld>
            <a:endParaRPr lang="en-US"/>
          </a:p>
        </p:txBody>
      </p:sp>
    </p:spTree>
    <p:extLst>
      <p:ext uri="{BB962C8B-B14F-4D97-AF65-F5344CB8AC3E}">
        <p14:creationId xmlns:p14="http://schemas.microsoft.com/office/powerpoint/2010/main" val="1395975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18</a:t>
            </a:fld>
            <a:endParaRPr lang="en-US"/>
          </a:p>
        </p:txBody>
      </p:sp>
    </p:spTree>
    <p:extLst>
      <p:ext uri="{BB962C8B-B14F-4D97-AF65-F5344CB8AC3E}">
        <p14:creationId xmlns:p14="http://schemas.microsoft.com/office/powerpoint/2010/main" val="722051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19</a:t>
            </a:fld>
            <a:endParaRPr lang="en-US"/>
          </a:p>
        </p:txBody>
      </p:sp>
    </p:spTree>
    <p:extLst>
      <p:ext uri="{BB962C8B-B14F-4D97-AF65-F5344CB8AC3E}">
        <p14:creationId xmlns:p14="http://schemas.microsoft.com/office/powerpoint/2010/main" val="194176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a:t>
            </a:fld>
            <a:endParaRPr lang="en-US"/>
          </a:p>
        </p:txBody>
      </p:sp>
    </p:spTree>
    <p:extLst>
      <p:ext uri="{BB962C8B-B14F-4D97-AF65-F5344CB8AC3E}">
        <p14:creationId xmlns:p14="http://schemas.microsoft.com/office/powerpoint/2010/main" val="3378395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20</a:t>
            </a:fld>
            <a:endParaRPr lang="en-US"/>
          </a:p>
        </p:txBody>
      </p:sp>
    </p:spTree>
    <p:extLst>
      <p:ext uri="{BB962C8B-B14F-4D97-AF65-F5344CB8AC3E}">
        <p14:creationId xmlns:p14="http://schemas.microsoft.com/office/powerpoint/2010/main" val="91933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21</a:t>
            </a:fld>
            <a:endParaRPr lang="en-US"/>
          </a:p>
        </p:txBody>
      </p:sp>
    </p:spTree>
    <p:extLst>
      <p:ext uri="{BB962C8B-B14F-4D97-AF65-F5344CB8AC3E}">
        <p14:creationId xmlns:p14="http://schemas.microsoft.com/office/powerpoint/2010/main" val="1930864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23</a:t>
            </a:fld>
            <a:endParaRPr lang="en-US"/>
          </a:p>
        </p:txBody>
      </p:sp>
    </p:spTree>
    <p:extLst>
      <p:ext uri="{BB962C8B-B14F-4D97-AF65-F5344CB8AC3E}">
        <p14:creationId xmlns:p14="http://schemas.microsoft.com/office/powerpoint/2010/main" val="2272471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25</a:t>
            </a:fld>
            <a:endParaRPr lang="en-US"/>
          </a:p>
        </p:txBody>
      </p:sp>
    </p:spTree>
    <p:extLst>
      <p:ext uri="{BB962C8B-B14F-4D97-AF65-F5344CB8AC3E}">
        <p14:creationId xmlns:p14="http://schemas.microsoft.com/office/powerpoint/2010/main" val="2208911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26</a:t>
            </a:fld>
            <a:endParaRPr lang="en-US"/>
          </a:p>
        </p:txBody>
      </p:sp>
    </p:spTree>
    <p:extLst>
      <p:ext uri="{BB962C8B-B14F-4D97-AF65-F5344CB8AC3E}">
        <p14:creationId xmlns:p14="http://schemas.microsoft.com/office/powerpoint/2010/main" val="70646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27</a:t>
            </a:fld>
            <a:endParaRPr lang="en-US"/>
          </a:p>
        </p:txBody>
      </p:sp>
    </p:spTree>
    <p:extLst>
      <p:ext uri="{BB962C8B-B14F-4D97-AF65-F5344CB8AC3E}">
        <p14:creationId xmlns:p14="http://schemas.microsoft.com/office/powerpoint/2010/main" val="1462622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28</a:t>
            </a:fld>
            <a:endParaRPr lang="en-US"/>
          </a:p>
        </p:txBody>
      </p:sp>
    </p:spTree>
    <p:extLst>
      <p:ext uri="{BB962C8B-B14F-4D97-AF65-F5344CB8AC3E}">
        <p14:creationId xmlns:p14="http://schemas.microsoft.com/office/powerpoint/2010/main" val="1234269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29</a:t>
            </a:fld>
            <a:endParaRPr lang="en-US"/>
          </a:p>
        </p:txBody>
      </p:sp>
    </p:spTree>
    <p:extLst>
      <p:ext uri="{BB962C8B-B14F-4D97-AF65-F5344CB8AC3E}">
        <p14:creationId xmlns:p14="http://schemas.microsoft.com/office/powerpoint/2010/main" val="288338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a:t>
            </a:fld>
            <a:endParaRPr lang="en-US"/>
          </a:p>
        </p:txBody>
      </p:sp>
    </p:spTree>
    <p:extLst>
      <p:ext uri="{BB962C8B-B14F-4D97-AF65-F5344CB8AC3E}">
        <p14:creationId xmlns:p14="http://schemas.microsoft.com/office/powerpoint/2010/main" val="1286925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30</a:t>
            </a:fld>
            <a:endParaRPr lang="en-US"/>
          </a:p>
        </p:txBody>
      </p:sp>
    </p:spTree>
    <p:extLst>
      <p:ext uri="{BB962C8B-B14F-4D97-AF65-F5344CB8AC3E}">
        <p14:creationId xmlns:p14="http://schemas.microsoft.com/office/powerpoint/2010/main" val="189296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31</a:t>
            </a:fld>
            <a:endParaRPr lang="en-US"/>
          </a:p>
        </p:txBody>
      </p:sp>
    </p:spTree>
    <p:extLst>
      <p:ext uri="{BB962C8B-B14F-4D97-AF65-F5344CB8AC3E}">
        <p14:creationId xmlns:p14="http://schemas.microsoft.com/office/powerpoint/2010/main" val="10856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33</a:t>
            </a:fld>
            <a:endParaRPr lang="en-US"/>
          </a:p>
        </p:txBody>
      </p:sp>
    </p:spTree>
    <p:extLst>
      <p:ext uri="{BB962C8B-B14F-4D97-AF65-F5344CB8AC3E}">
        <p14:creationId xmlns:p14="http://schemas.microsoft.com/office/powerpoint/2010/main" val="4266421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34</a:t>
            </a:fld>
            <a:endParaRPr lang="en-US"/>
          </a:p>
        </p:txBody>
      </p:sp>
    </p:spTree>
    <p:extLst>
      <p:ext uri="{BB962C8B-B14F-4D97-AF65-F5344CB8AC3E}">
        <p14:creationId xmlns:p14="http://schemas.microsoft.com/office/powerpoint/2010/main" val="2858893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35</a:t>
            </a:fld>
            <a:endParaRPr lang="en-US"/>
          </a:p>
        </p:txBody>
      </p:sp>
    </p:spTree>
    <p:extLst>
      <p:ext uri="{BB962C8B-B14F-4D97-AF65-F5344CB8AC3E}">
        <p14:creationId xmlns:p14="http://schemas.microsoft.com/office/powerpoint/2010/main" val="2991897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36</a:t>
            </a:fld>
            <a:endParaRPr lang="en-US"/>
          </a:p>
        </p:txBody>
      </p:sp>
    </p:spTree>
    <p:extLst>
      <p:ext uri="{BB962C8B-B14F-4D97-AF65-F5344CB8AC3E}">
        <p14:creationId xmlns:p14="http://schemas.microsoft.com/office/powerpoint/2010/main" val="1729256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37</a:t>
            </a:fld>
            <a:endParaRPr lang="en-US"/>
          </a:p>
        </p:txBody>
      </p:sp>
    </p:spTree>
    <p:extLst>
      <p:ext uri="{BB962C8B-B14F-4D97-AF65-F5344CB8AC3E}">
        <p14:creationId xmlns:p14="http://schemas.microsoft.com/office/powerpoint/2010/main" val="3153839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a:t>
            </a:fld>
            <a:endParaRPr lang="en-US"/>
          </a:p>
        </p:txBody>
      </p:sp>
    </p:spTree>
    <p:extLst>
      <p:ext uri="{BB962C8B-B14F-4D97-AF65-F5344CB8AC3E}">
        <p14:creationId xmlns:p14="http://schemas.microsoft.com/office/powerpoint/2010/main" val="1123038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43</a:t>
            </a:fld>
            <a:endParaRPr lang="en-US"/>
          </a:p>
        </p:txBody>
      </p:sp>
    </p:spTree>
    <p:extLst>
      <p:ext uri="{BB962C8B-B14F-4D97-AF65-F5344CB8AC3E}">
        <p14:creationId xmlns:p14="http://schemas.microsoft.com/office/powerpoint/2010/main" val="1532575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44</a:t>
            </a:fld>
            <a:endParaRPr lang="en-US"/>
          </a:p>
        </p:txBody>
      </p:sp>
    </p:spTree>
    <p:extLst>
      <p:ext uri="{BB962C8B-B14F-4D97-AF65-F5344CB8AC3E}">
        <p14:creationId xmlns:p14="http://schemas.microsoft.com/office/powerpoint/2010/main" val="2036396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45</a:t>
            </a:fld>
            <a:endParaRPr lang="en-US"/>
          </a:p>
        </p:txBody>
      </p:sp>
    </p:spTree>
    <p:extLst>
      <p:ext uri="{BB962C8B-B14F-4D97-AF65-F5344CB8AC3E}">
        <p14:creationId xmlns:p14="http://schemas.microsoft.com/office/powerpoint/2010/main" val="2125445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46</a:t>
            </a:fld>
            <a:endParaRPr lang="en-US"/>
          </a:p>
        </p:txBody>
      </p:sp>
    </p:spTree>
    <p:extLst>
      <p:ext uri="{BB962C8B-B14F-4D97-AF65-F5344CB8AC3E}">
        <p14:creationId xmlns:p14="http://schemas.microsoft.com/office/powerpoint/2010/main" val="1000881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48</a:t>
            </a:fld>
            <a:endParaRPr lang="en-US"/>
          </a:p>
        </p:txBody>
      </p:sp>
    </p:spTree>
    <p:extLst>
      <p:ext uri="{BB962C8B-B14F-4D97-AF65-F5344CB8AC3E}">
        <p14:creationId xmlns:p14="http://schemas.microsoft.com/office/powerpoint/2010/main" val="855136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49</a:t>
            </a:fld>
            <a:endParaRPr lang="en-US"/>
          </a:p>
        </p:txBody>
      </p:sp>
    </p:spTree>
    <p:extLst>
      <p:ext uri="{BB962C8B-B14F-4D97-AF65-F5344CB8AC3E}">
        <p14:creationId xmlns:p14="http://schemas.microsoft.com/office/powerpoint/2010/main" val="421531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a:t>
            </a:fld>
            <a:endParaRPr lang="en-US"/>
          </a:p>
        </p:txBody>
      </p:sp>
    </p:spTree>
    <p:extLst>
      <p:ext uri="{BB962C8B-B14F-4D97-AF65-F5344CB8AC3E}">
        <p14:creationId xmlns:p14="http://schemas.microsoft.com/office/powerpoint/2010/main" val="3183395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50</a:t>
            </a:fld>
            <a:endParaRPr lang="en-US"/>
          </a:p>
        </p:txBody>
      </p:sp>
    </p:spTree>
    <p:extLst>
      <p:ext uri="{BB962C8B-B14F-4D97-AF65-F5344CB8AC3E}">
        <p14:creationId xmlns:p14="http://schemas.microsoft.com/office/powerpoint/2010/main" val="2789321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51</a:t>
            </a:fld>
            <a:endParaRPr lang="en-US"/>
          </a:p>
        </p:txBody>
      </p:sp>
    </p:spTree>
    <p:extLst>
      <p:ext uri="{BB962C8B-B14F-4D97-AF65-F5344CB8AC3E}">
        <p14:creationId xmlns:p14="http://schemas.microsoft.com/office/powerpoint/2010/main" val="1322310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53</a:t>
            </a:fld>
            <a:endParaRPr lang="en-US"/>
          </a:p>
        </p:txBody>
      </p:sp>
    </p:spTree>
    <p:extLst>
      <p:ext uri="{BB962C8B-B14F-4D97-AF65-F5344CB8AC3E}">
        <p14:creationId xmlns:p14="http://schemas.microsoft.com/office/powerpoint/2010/main" val="1312354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56</a:t>
            </a:fld>
            <a:endParaRPr lang="en-US"/>
          </a:p>
        </p:txBody>
      </p:sp>
    </p:spTree>
    <p:extLst>
      <p:ext uri="{BB962C8B-B14F-4D97-AF65-F5344CB8AC3E}">
        <p14:creationId xmlns:p14="http://schemas.microsoft.com/office/powerpoint/2010/main" val="2744836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58</a:t>
            </a:fld>
            <a:endParaRPr lang="en-US"/>
          </a:p>
        </p:txBody>
      </p:sp>
    </p:spTree>
    <p:extLst>
      <p:ext uri="{BB962C8B-B14F-4D97-AF65-F5344CB8AC3E}">
        <p14:creationId xmlns:p14="http://schemas.microsoft.com/office/powerpoint/2010/main" val="501547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59</a:t>
            </a:fld>
            <a:endParaRPr lang="en-US"/>
          </a:p>
        </p:txBody>
      </p:sp>
    </p:spTree>
    <p:extLst>
      <p:ext uri="{BB962C8B-B14F-4D97-AF65-F5344CB8AC3E}">
        <p14:creationId xmlns:p14="http://schemas.microsoft.com/office/powerpoint/2010/main" val="242103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6</a:t>
            </a:fld>
            <a:endParaRPr lang="en-US"/>
          </a:p>
        </p:txBody>
      </p:sp>
    </p:spTree>
    <p:extLst>
      <p:ext uri="{BB962C8B-B14F-4D97-AF65-F5344CB8AC3E}">
        <p14:creationId xmlns:p14="http://schemas.microsoft.com/office/powerpoint/2010/main" val="1481861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7</a:t>
            </a:fld>
            <a:endParaRPr lang="en-US"/>
          </a:p>
        </p:txBody>
      </p:sp>
    </p:spTree>
    <p:extLst>
      <p:ext uri="{BB962C8B-B14F-4D97-AF65-F5344CB8AC3E}">
        <p14:creationId xmlns:p14="http://schemas.microsoft.com/office/powerpoint/2010/main" val="41335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FB1744-4ABE-4AE6-94FD-F857030FBE86}" type="slidenum">
              <a:rPr lang="en-US" smtClean="0"/>
              <a:t>8</a:t>
            </a:fld>
            <a:endParaRPr lang="en-US"/>
          </a:p>
        </p:txBody>
      </p:sp>
    </p:spTree>
    <p:extLst>
      <p:ext uri="{BB962C8B-B14F-4D97-AF65-F5344CB8AC3E}">
        <p14:creationId xmlns:p14="http://schemas.microsoft.com/office/powerpoint/2010/main" val="120234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2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527F42E-9A28-4528-B3F8-D5EE559CAF42}" type="datetimeFigureOut">
              <a:rPr lang="en-US" smtClean="0"/>
              <a:t>3/17/22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311637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261901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37677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355339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27521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213732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428302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12029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189231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27F42E-9A28-4528-B3F8-D5EE559CAF42}" type="datetimeFigureOut">
              <a:rPr lang="en-US" smtClean="0"/>
              <a:t>3/17/22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381008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27F42E-9A28-4528-B3F8-D5EE559CAF42}" type="datetimeFigureOut">
              <a:rPr lang="en-US" smtClean="0"/>
              <a:t>3/17/22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4230263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27F42E-9A28-4528-B3F8-D5EE559CAF42}" type="datetimeFigureOut">
              <a:rPr lang="en-US" smtClean="0"/>
              <a:t>3/17/22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179989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7F42E-9A28-4528-B3F8-D5EE559CAF42}" type="datetimeFigureOut">
              <a:rPr lang="en-US" smtClean="0"/>
              <a:t>3/17/22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80449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7F42E-9A28-4528-B3F8-D5EE559CAF42}" type="datetimeFigureOut">
              <a:rPr lang="en-US" smtClean="0"/>
              <a:t>3/17/22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333226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527F42E-9A28-4528-B3F8-D5EE559CAF42}" type="datetimeFigureOut">
              <a:rPr lang="en-US" smtClean="0"/>
              <a:t>3/17/22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220064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527F42E-9A28-4528-B3F8-D5EE559CAF42}" type="datetimeFigureOut">
              <a:rPr lang="en-US" smtClean="0"/>
              <a:t>3/17/22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6D7100-C629-4A21-ADBC-D97FFA5CDFF3}" type="slidenum">
              <a:rPr lang="en-US" smtClean="0"/>
              <a:t>‹#›</a:t>
            </a:fld>
            <a:endParaRPr lang="en-US"/>
          </a:p>
        </p:txBody>
      </p:sp>
    </p:spTree>
    <p:extLst>
      <p:ext uri="{BB962C8B-B14F-4D97-AF65-F5344CB8AC3E}">
        <p14:creationId xmlns:p14="http://schemas.microsoft.com/office/powerpoint/2010/main" val="341001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527F42E-9A28-4528-B3F8-D5EE559CAF42}" type="datetimeFigureOut">
              <a:rPr lang="en-US" smtClean="0"/>
              <a:t>3/17/22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A6D7100-C629-4A21-ADBC-D97FFA5CDFF3}" type="slidenum">
              <a:rPr lang="en-US" smtClean="0"/>
              <a:t>‹#›</a:t>
            </a:fld>
            <a:endParaRPr lang="en-US"/>
          </a:p>
        </p:txBody>
      </p:sp>
    </p:spTree>
    <p:extLst>
      <p:ext uri="{BB962C8B-B14F-4D97-AF65-F5344CB8AC3E}">
        <p14:creationId xmlns:p14="http://schemas.microsoft.com/office/powerpoint/2010/main" val="37744423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942" y="4484365"/>
            <a:ext cx="5780731" cy="1507067"/>
          </a:xfrm>
        </p:spPr>
        <p:txBody>
          <a:bodyPr>
            <a:normAutofit/>
          </a:bodyPr>
          <a:lstStyle/>
          <a:p>
            <a:r>
              <a:rPr lang="en-US" sz="7200" b="1" i="1" dirty="0">
                <a:effectLst>
                  <a:outerShdw blurRad="50800" dist="38100" dir="8100000" algn="tr" rotWithShape="0">
                    <a:prstClr val="black">
                      <a:alpha val="40000"/>
                    </a:prstClr>
                  </a:outerShdw>
                </a:effectLst>
              </a:rPr>
              <a:t>Welcome!!</a:t>
            </a:r>
          </a:p>
        </p:txBody>
      </p:sp>
      <p:pic>
        <p:nvPicPr>
          <p:cNvPr id="10" name="Picture 9" descr="Lansing Community College | Office of Veteran &amp; Military Affairs"/>
          <p:cNvPicPr>
            <a:picLocks noChangeAspect="1"/>
          </p:cNvPicPr>
          <p:nvPr/>
        </p:nvPicPr>
        <p:blipFill>
          <a:blip r:embed="rId3"/>
          <a:stretch>
            <a:fillRect/>
          </a:stretch>
        </p:blipFill>
        <p:spPr>
          <a:xfrm>
            <a:off x="1106040" y="1086492"/>
            <a:ext cx="9147585" cy="1950005"/>
          </a:xfrm>
          <a:prstGeom prst="rect">
            <a:avLst/>
          </a:prstGeom>
        </p:spPr>
      </p:pic>
    </p:spTree>
    <p:extLst>
      <p:ext uri="{BB962C8B-B14F-4D97-AF65-F5344CB8AC3E}">
        <p14:creationId xmlns:p14="http://schemas.microsoft.com/office/powerpoint/2010/main" val="230645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Example document"/>
          <p:cNvPicPr>
            <a:picLocks noChangeAspect="1"/>
          </p:cNvPicPr>
          <p:nvPr/>
        </p:nvPicPr>
        <p:blipFill>
          <a:blip r:embed="rId4"/>
          <a:stretch>
            <a:fillRect/>
          </a:stretch>
        </p:blipFill>
        <p:spPr>
          <a:xfrm rot="823651">
            <a:off x="8544085" y="1400228"/>
            <a:ext cx="1273359" cy="1859436"/>
          </a:xfrm>
          <a:prstGeom prst="rect">
            <a:avLst/>
          </a:prstGeom>
        </p:spPr>
      </p:pic>
      <p:pic>
        <p:nvPicPr>
          <p:cNvPr id="7" name="Picture 6" descr="Example document"/>
          <p:cNvPicPr>
            <a:picLocks noChangeAspect="1"/>
          </p:cNvPicPr>
          <p:nvPr/>
        </p:nvPicPr>
        <p:blipFill>
          <a:blip r:embed="rId5"/>
          <a:stretch>
            <a:fillRect/>
          </a:stretch>
        </p:blipFill>
        <p:spPr>
          <a:xfrm rot="1987801">
            <a:off x="9039434" y="2304300"/>
            <a:ext cx="1297776" cy="1850601"/>
          </a:xfrm>
          <a:prstGeom prst="rect">
            <a:avLst/>
          </a:prstGeom>
        </p:spPr>
      </p:pic>
      <p:pic>
        <p:nvPicPr>
          <p:cNvPr id="9" name="Picture 8" descr="Example document"/>
          <p:cNvPicPr>
            <a:picLocks noChangeAspect="1"/>
          </p:cNvPicPr>
          <p:nvPr/>
        </p:nvPicPr>
        <p:blipFill>
          <a:blip r:embed="rId6"/>
          <a:stretch>
            <a:fillRect/>
          </a:stretch>
        </p:blipFill>
        <p:spPr>
          <a:xfrm rot="21064204">
            <a:off x="7455947" y="1601406"/>
            <a:ext cx="1325055" cy="1803680"/>
          </a:xfrm>
          <a:prstGeom prst="rect">
            <a:avLst/>
          </a:prstGeom>
        </p:spPr>
      </p:pic>
      <p:pic>
        <p:nvPicPr>
          <p:cNvPr id="5" name="Picture 4" descr="Example document"/>
          <p:cNvPicPr>
            <a:picLocks noChangeAspect="1"/>
          </p:cNvPicPr>
          <p:nvPr/>
        </p:nvPicPr>
        <p:blipFill>
          <a:blip r:embed="rId7"/>
          <a:stretch>
            <a:fillRect/>
          </a:stretch>
        </p:blipFill>
        <p:spPr>
          <a:xfrm rot="366059">
            <a:off x="8144345" y="2841746"/>
            <a:ext cx="1384107" cy="1942618"/>
          </a:xfrm>
          <a:prstGeom prst="rect">
            <a:avLst/>
          </a:prstGeom>
        </p:spPr>
      </p:pic>
      <p:sp>
        <p:nvSpPr>
          <p:cNvPr id="3" name="TextBox 2"/>
          <p:cNvSpPr txBox="1"/>
          <p:nvPr/>
        </p:nvSpPr>
        <p:spPr>
          <a:xfrm>
            <a:off x="684212" y="1554957"/>
            <a:ext cx="5812841" cy="2862322"/>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Benefits Intent Form</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Statement of Understanding</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Release of Information</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DD-214 OR VA Letter of Eligibility</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All documents completed/submitted online</a:t>
            </a:r>
            <a:endParaRPr lang="en-US" dirty="0">
              <a:effectLst>
                <a:outerShdw blurRad="50800" dist="38100" algn="l" rotWithShape="0">
                  <a:prstClr val="black">
                    <a:alpha val="40000"/>
                  </a:prstClr>
                </a:outerShdw>
              </a:effectLst>
            </a:endParaRPr>
          </a:p>
        </p:txBody>
      </p:sp>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Student Documents</a:t>
            </a:r>
          </a:p>
        </p:txBody>
      </p:sp>
    </p:spTree>
    <p:extLst>
      <p:ext uri="{BB962C8B-B14F-4D97-AF65-F5344CB8AC3E}">
        <p14:creationId xmlns:p14="http://schemas.microsoft.com/office/powerpoint/2010/main" val="154265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Parent-School Letters</a:t>
            </a:r>
          </a:p>
        </p:txBody>
      </p:sp>
      <p:sp>
        <p:nvSpPr>
          <p:cNvPr id="3" name="TextBox 2"/>
          <p:cNvSpPr txBox="1"/>
          <p:nvPr/>
        </p:nvSpPr>
        <p:spPr>
          <a:xfrm>
            <a:off x="684212" y="929685"/>
            <a:ext cx="5812841" cy="3939540"/>
          </a:xfrm>
          <a:prstGeom prst="rect">
            <a:avLst/>
          </a:prstGeom>
          <a:noFill/>
        </p:spPr>
        <p:txBody>
          <a:bodyPr wrap="square" rtlCol="0">
            <a:spAutoFit/>
          </a:bodyPr>
          <a:lstStyle/>
          <a:p>
            <a:r>
              <a:rPr lang="en-US" sz="2800" b="1" dirty="0">
                <a:effectLst>
                  <a:outerShdw blurRad="50800" dist="38100" algn="l" rotWithShape="0">
                    <a:prstClr val="black">
                      <a:alpha val="40000"/>
                    </a:prstClr>
                  </a:outerShdw>
                </a:effectLst>
              </a:rPr>
              <a:t>Enrolled at TWO schools…?</a:t>
            </a:r>
          </a:p>
          <a:p>
            <a:pPr marL="285750" indent="-28575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You will need a Parent Letter</a:t>
            </a:r>
          </a:p>
          <a:p>
            <a:pPr marL="342900" indent="-342900">
              <a:buFont typeface="Arial" panose="020B0604020202020204" pitchFamily="34" charset="0"/>
              <a:buChar char="•"/>
            </a:pPr>
            <a:endParaRPr lang="en-US" b="1" u="sng"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The letter comes from the school that is granting the degree (The Parent School)</a:t>
            </a:r>
          </a:p>
          <a:p>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Cannot certify any courses at LCC until the Certifying Official has the Parent Letter</a:t>
            </a:r>
          </a:p>
          <a:p>
            <a:pPr marL="342900" indent="-34290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pSp>
        <p:nvGrpSpPr>
          <p:cNvPr id="12" name="Group 11" descr="Cartoon image of two parents and an example letter"/>
          <p:cNvGrpSpPr/>
          <p:nvPr/>
        </p:nvGrpSpPr>
        <p:grpSpPr>
          <a:xfrm>
            <a:off x="7422424" y="1087466"/>
            <a:ext cx="3113004" cy="3436347"/>
            <a:chOff x="7422424" y="1087466"/>
            <a:chExt cx="3113004" cy="3436347"/>
          </a:xfrm>
        </p:grpSpPr>
        <p:pic>
          <p:nvPicPr>
            <p:cNvPr id="5" name="Picture 4"/>
            <p:cNvPicPr>
              <a:picLocks noChangeAspect="1"/>
            </p:cNvPicPr>
            <p:nvPr/>
          </p:nvPicPr>
          <p:blipFill>
            <a:blip r:embed="rId4"/>
            <a:stretch>
              <a:fillRect/>
            </a:stretch>
          </p:blipFill>
          <p:spPr>
            <a:xfrm rot="20949121">
              <a:off x="7422424" y="1087466"/>
              <a:ext cx="2002971" cy="3436347"/>
            </a:xfrm>
            <a:prstGeom prst="rect">
              <a:avLst/>
            </a:prstGeom>
            <a:effectLst>
              <a:softEdge rad="63500"/>
            </a:effectLst>
          </p:spPr>
        </p:pic>
        <p:pic>
          <p:nvPicPr>
            <p:cNvPr id="11" name="Picture 10"/>
            <p:cNvPicPr>
              <a:picLocks noChangeAspect="1"/>
            </p:cNvPicPr>
            <p:nvPr/>
          </p:nvPicPr>
          <p:blipFill>
            <a:blip r:embed="rId5"/>
            <a:stretch>
              <a:fillRect/>
            </a:stretch>
          </p:blipFill>
          <p:spPr>
            <a:xfrm rot="564726">
              <a:off x="8926301" y="2010322"/>
              <a:ext cx="1609127" cy="2246599"/>
            </a:xfrm>
            <a:prstGeom prst="rect">
              <a:avLst/>
            </a:prstGeom>
            <a:effectLst>
              <a:softEdge rad="63500"/>
            </a:effectLst>
          </p:spPr>
        </p:pic>
      </p:grpSp>
    </p:spTree>
    <p:extLst>
      <p:ext uri="{BB962C8B-B14F-4D97-AF65-F5344CB8AC3E}">
        <p14:creationId xmlns:p14="http://schemas.microsoft.com/office/powerpoint/2010/main" val="335645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1"/>
            <a:ext cx="8534400" cy="1507067"/>
          </a:xfrm>
        </p:spPr>
        <p:txBody>
          <a:bodyPr>
            <a:normAutofit/>
          </a:bodyPr>
          <a:lstStyle/>
          <a:p>
            <a:r>
              <a:rPr lang="en-US" sz="4400" dirty="0">
                <a:effectLst>
                  <a:outerShdw blurRad="50800" dist="38100" dir="8100000" algn="tr" rotWithShape="0">
                    <a:prstClr val="black">
                      <a:alpha val="40000"/>
                    </a:prstClr>
                  </a:outerShdw>
                </a:effectLst>
              </a:rPr>
              <a:t>Financial aid</a:t>
            </a:r>
          </a:p>
        </p:txBody>
      </p:sp>
      <p:sp>
        <p:nvSpPr>
          <p:cNvPr id="3" name="TextBox 2"/>
          <p:cNvSpPr txBox="1"/>
          <p:nvPr/>
        </p:nvSpPr>
        <p:spPr>
          <a:xfrm>
            <a:off x="684212" y="1543554"/>
            <a:ext cx="5812841" cy="2339102"/>
          </a:xfrm>
          <a:prstGeom prst="rect">
            <a:avLst/>
          </a:prstGeom>
          <a:noFill/>
        </p:spPr>
        <p:txBody>
          <a:bodyPr wrap="square" rtlCol="0">
            <a:spAutoFit/>
          </a:bodyPr>
          <a:lstStyle/>
          <a:p>
            <a:endParaRPr lang="en-US" sz="1600"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Fill out your FAFSA for each school year!</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Do it for the Pell!  </a:t>
            </a:r>
            <a:r>
              <a:rPr lang="en-US" b="1" u="sng" dirty="0">
                <a:solidFill>
                  <a:schemeClr val="bg1"/>
                </a:solidFill>
                <a:effectLst>
                  <a:outerShdw blurRad="50800" dist="38100" algn="l" rotWithShape="0">
                    <a:prstClr val="black">
                      <a:alpha val="40000"/>
                    </a:prstClr>
                  </a:outerShdw>
                </a:effectLst>
              </a:rPr>
              <a:t>Up to $6495.00</a:t>
            </a:r>
            <a:r>
              <a:rPr lang="en-US" b="1" dirty="0">
                <a:solidFill>
                  <a:srgbClr val="FFFF00"/>
                </a:solidFill>
                <a:effectLst>
                  <a:outerShdw blurRad="50800" dist="38100" algn="l" rotWithShape="0">
                    <a:prstClr val="black">
                      <a:alpha val="40000"/>
                    </a:prstClr>
                  </a:outerShdw>
                </a:effectLst>
              </a:rPr>
              <a:t> per academic year of free money!</a:t>
            </a:r>
          </a:p>
          <a:p>
            <a:pPr marL="285750" indent="-285750">
              <a:buFont typeface="Arial" panose="020B0604020202020204" pitchFamily="34" charset="0"/>
              <a:buChar char="•"/>
            </a:pPr>
            <a:endParaRPr lang="en-US" sz="1600"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Go to </a:t>
            </a:r>
            <a:r>
              <a:rPr lang="en-US" b="1" dirty="0" err="1">
                <a:solidFill>
                  <a:srgbClr val="FFFF00"/>
                </a:solidFill>
                <a:effectLst>
                  <a:outerShdw blurRad="50800" dist="38100" algn="l" rotWithShape="0">
                    <a:prstClr val="black">
                      <a:alpha val="40000"/>
                    </a:prstClr>
                  </a:outerShdw>
                </a:effectLst>
              </a:rPr>
              <a:t>StarZone</a:t>
            </a:r>
            <a:r>
              <a:rPr lang="en-US" b="1" dirty="0">
                <a:solidFill>
                  <a:srgbClr val="FFFF00"/>
                </a:solidFill>
                <a:effectLst>
                  <a:outerShdw blurRad="50800" dist="38100" algn="l" rotWithShape="0">
                    <a:prstClr val="black">
                      <a:alpha val="40000"/>
                    </a:prstClr>
                  </a:outerShdw>
                </a:effectLst>
              </a:rPr>
              <a:t> for assistance.</a:t>
            </a: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College can be affordable after all"/>
          <p:cNvPicPr>
            <a:picLocks noChangeAspect="1"/>
          </p:cNvPicPr>
          <p:nvPr/>
        </p:nvPicPr>
        <p:blipFill>
          <a:blip r:embed="rId4"/>
          <a:stretch>
            <a:fillRect/>
          </a:stretch>
        </p:blipFill>
        <p:spPr>
          <a:xfrm>
            <a:off x="6160167" y="1272417"/>
            <a:ext cx="5322543" cy="2881377"/>
          </a:xfrm>
          <a:prstGeom prst="rect">
            <a:avLst/>
          </a:prstGeom>
          <a:effectLst>
            <a:softEdge rad="317500"/>
          </a:effectLst>
        </p:spPr>
      </p:pic>
    </p:spTree>
    <p:extLst>
      <p:ext uri="{BB962C8B-B14F-4D97-AF65-F5344CB8AC3E}">
        <p14:creationId xmlns:p14="http://schemas.microsoft.com/office/powerpoint/2010/main" val="4217861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Payment plans</a:t>
            </a:r>
          </a:p>
        </p:txBody>
      </p:sp>
      <p:sp>
        <p:nvSpPr>
          <p:cNvPr id="3" name="TextBox 2"/>
          <p:cNvSpPr txBox="1"/>
          <p:nvPr/>
        </p:nvSpPr>
        <p:spPr>
          <a:xfrm>
            <a:off x="684212" y="973228"/>
            <a:ext cx="5812841" cy="3939540"/>
          </a:xfrm>
          <a:prstGeom prst="rect">
            <a:avLst/>
          </a:prstGeom>
          <a:noFill/>
        </p:spPr>
        <p:txBody>
          <a:bodyPr wrap="square" rtlCol="0">
            <a:spAutoFit/>
          </a:bodyPr>
          <a:lstStyle/>
          <a:p>
            <a:r>
              <a:rPr lang="en-US" sz="2800" b="1" dirty="0">
                <a:effectLst>
                  <a:outerShdw blurRad="50800" dist="38100" algn="l" rotWithShape="0">
                    <a:prstClr val="black">
                      <a:alpha val="40000"/>
                    </a:prstClr>
                  </a:outerShdw>
                </a:effectLst>
              </a:rPr>
              <a:t>Make sure your bill is paid!</a:t>
            </a:r>
          </a:p>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Unless you are receiving 100% tuition benefits (CH 31 or Ch 33), you need to set up a payment plan.  </a:t>
            </a:r>
            <a:r>
              <a:rPr lang="en-US" b="1" dirty="0">
                <a:solidFill>
                  <a:schemeClr val="bg1"/>
                </a:solidFill>
                <a:effectLst>
                  <a:outerShdw blurRad="50800" dist="38100" algn="l" rotWithShape="0">
                    <a:prstClr val="black">
                      <a:alpha val="40000"/>
                    </a:prstClr>
                  </a:outerShdw>
                </a:effectLst>
              </a:rPr>
              <a:t>(Multiple plans offered)</a:t>
            </a:r>
          </a:p>
          <a:p>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Don’t get dropped!  </a:t>
            </a:r>
            <a:r>
              <a:rPr lang="en-US" b="1" dirty="0">
                <a:solidFill>
                  <a:schemeClr val="bg1"/>
                </a:solidFill>
                <a:effectLst>
                  <a:outerShdw blurRad="50800" dist="38100" algn="l" rotWithShape="0">
                    <a:prstClr val="black">
                      <a:alpha val="40000"/>
                    </a:prstClr>
                  </a:outerShdw>
                </a:effectLst>
              </a:rPr>
              <a:t>(EACH SEMESTER)</a:t>
            </a:r>
          </a:p>
          <a:p>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VA/Federal/State funds will be applied to your account as soon as they are received.</a:t>
            </a:r>
          </a:p>
          <a:p>
            <a:pPr marL="742950" lvl="1" indent="-285750">
              <a:buFont typeface="Courier New" panose="02070309020205020404" pitchFamily="49" charset="0"/>
              <a:buChar char="o"/>
            </a:pPr>
            <a:r>
              <a:rPr lang="en-US" b="1" dirty="0">
                <a:solidFill>
                  <a:schemeClr val="bg1"/>
                </a:solidFill>
                <a:effectLst>
                  <a:outerShdw blurRad="50800" dist="38100" algn="l" rotWithShape="0">
                    <a:prstClr val="black">
                      <a:alpha val="40000"/>
                    </a:prstClr>
                  </a:outerShdw>
                </a:effectLst>
              </a:rPr>
              <a:t>DoD Tuition Assistance tuition amounts will be applied prior to reception of funds</a:t>
            </a: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Flexible payment plans"/>
          <p:cNvPicPr>
            <a:picLocks noChangeAspect="1"/>
          </p:cNvPicPr>
          <p:nvPr/>
        </p:nvPicPr>
        <p:blipFill>
          <a:blip r:embed="rId4"/>
          <a:stretch>
            <a:fillRect/>
          </a:stretch>
        </p:blipFill>
        <p:spPr>
          <a:xfrm>
            <a:off x="6220827" y="1658789"/>
            <a:ext cx="5364781" cy="2352974"/>
          </a:xfrm>
          <a:prstGeom prst="rect">
            <a:avLst/>
          </a:prstGeom>
          <a:effectLst>
            <a:softEdge rad="317500"/>
          </a:effectLst>
        </p:spPr>
      </p:pic>
    </p:spTree>
    <p:extLst>
      <p:ext uri="{BB962C8B-B14F-4D97-AF65-F5344CB8AC3E}">
        <p14:creationId xmlns:p14="http://schemas.microsoft.com/office/powerpoint/2010/main" val="17946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Refunds</a:t>
            </a:r>
          </a:p>
        </p:txBody>
      </p:sp>
      <p:sp>
        <p:nvSpPr>
          <p:cNvPr id="3" name="TextBox 2"/>
          <p:cNvSpPr txBox="1"/>
          <p:nvPr/>
        </p:nvSpPr>
        <p:spPr>
          <a:xfrm>
            <a:off x="580695" y="1922134"/>
            <a:ext cx="5812841" cy="1477328"/>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Setup your refund preference</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Receive refunds for loans, grants, and scholarships awarded to you</a:t>
            </a:r>
            <a:endParaRPr lang="en-US"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The word refund on top of a stack of money"/>
          <p:cNvPicPr>
            <a:picLocks noChangeAspect="1"/>
          </p:cNvPicPr>
          <p:nvPr/>
        </p:nvPicPr>
        <p:blipFill>
          <a:blip r:embed="rId4"/>
          <a:stretch>
            <a:fillRect/>
          </a:stretch>
        </p:blipFill>
        <p:spPr>
          <a:xfrm>
            <a:off x="6030829" y="1357405"/>
            <a:ext cx="4822379" cy="3213761"/>
          </a:xfrm>
          <a:prstGeom prst="rect">
            <a:avLst/>
          </a:prstGeom>
          <a:effectLst>
            <a:softEdge rad="317500"/>
          </a:effectLst>
        </p:spPr>
      </p:pic>
    </p:spTree>
    <p:extLst>
      <p:ext uri="{BB962C8B-B14F-4D97-AF65-F5344CB8AC3E}">
        <p14:creationId xmlns:p14="http://schemas.microsoft.com/office/powerpoint/2010/main" val="2283073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VA Debt</a:t>
            </a:r>
          </a:p>
        </p:txBody>
      </p:sp>
      <p:sp>
        <p:nvSpPr>
          <p:cNvPr id="3" name="TextBox 2"/>
          <p:cNvSpPr txBox="1"/>
          <p:nvPr/>
        </p:nvSpPr>
        <p:spPr>
          <a:xfrm>
            <a:off x="684212" y="1227682"/>
            <a:ext cx="5812841" cy="3416320"/>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Complete the class even if failing!!</a:t>
            </a:r>
          </a:p>
          <a:p>
            <a:pPr marL="742950" lvl="1" indent="-285750">
              <a:buFont typeface="Arial" panose="020B0604020202020204" pitchFamily="34" charset="0"/>
              <a:buChar char="•"/>
            </a:pPr>
            <a:r>
              <a:rPr lang="en-US" b="1" i="1" u="sng" dirty="0">
                <a:solidFill>
                  <a:srgbClr val="FFFF00"/>
                </a:solidFill>
                <a:effectLst>
                  <a:outerShdw blurRad="50800" dist="38100" algn="l" rotWithShape="0">
                    <a:prstClr val="black">
                      <a:alpha val="40000"/>
                    </a:prstClr>
                  </a:outerShdw>
                </a:effectLst>
              </a:rPr>
              <a:t>“VA Pays ‘Stupid’, but not ‘Lazy’.”</a:t>
            </a:r>
          </a:p>
          <a:p>
            <a:endParaRPr lang="en-US" b="1" u="sng"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u="sng" dirty="0">
                <a:solidFill>
                  <a:srgbClr val="FFFF00"/>
                </a:solidFill>
                <a:effectLst>
                  <a:outerShdw blurRad="50800" dist="38100" algn="l" rotWithShape="0">
                    <a:prstClr val="black">
                      <a:alpha val="40000"/>
                    </a:prstClr>
                  </a:outerShdw>
                </a:effectLst>
              </a:rPr>
              <a:t>Talk with us BEFORE you make a schedule change</a:t>
            </a:r>
          </a:p>
          <a:p>
            <a:endParaRPr lang="en-US" b="1" u="sng"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If you drop, do it during the drop period</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u="sng" dirty="0">
                <a:solidFill>
                  <a:srgbClr val="FFFF00"/>
                </a:solidFill>
                <a:effectLst>
                  <a:outerShdw blurRad="50800" dist="38100" algn="l" rotWithShape="0">
                    <a:prstClr val="black">
                      <a:alpha val="40000"/>
                    </a:prstClr>
                  </a:outerShdw>
                </a:effectLst>
              </a:rPr>
              <a:t>WE</a:t>
            </a:r>
            <a:r>
              <a:rPr lang="en-US" b="1" dirty="0">
                <a:solidFill>
                  <a:srgbClr val="FFFF00"/>
                </a:solidFill>
                <a:effectLst>
                  <a:outerShdw blurRad="50800" dist="38100" algn="l" rotWithShape="0">
                    <a:prstClr val="black">
                      <a:alpha val="40000"/>
                    </a:prstClr>
                  </a:outerShdw>
                </a:effectLst>
              </a:rPr>
              <a:t> repay the tuition debt, </a:t>
            </a:r>
            <a:r>
              <a:rPr lang="en-US" b="1" u="sng" dirty="0">
                <a:solidFill>
                  <a:srgbClr val="FFFF00"/>
                </a:solidFill>
                <a:effectLst>
                  <a:outerShdw blurRad="50800" dist="38100" algn="l" rotWithShape="0">
                    <a:prstClr val="black">
                      <a:alpha val="40000"/>
                    </a:prstClr>
                  </a:outerShdw>
                </a:effectLst>
              </a:rPr>
              <a:t>YOU</a:t>
            </a:r>
            <a:r>
              <a:rPr lang="en-US" b="1" dirty="0">
                <a:solidFill>
                  <a:srgbClr val="FFFF00"/>
                </a:solidFill>
                <a:effectLst>
                  <a:outerShdw blurRad="50800" dist="38100" algn="l" rotWithShape="0">
                    <a:prstClr val="black">
                      <a:alpha val="40000"/>
                    </a:prstClr>
                  </a:outerShdw>
                </a:effectLst>
              </a:rPr>
              <a:t> owe the school</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u="sng" dirty="0">
                <a:solidFill>
                  <a:srgbClr val="FFFF00"/>
                </a:solidFill>
                <a:effectLst>
                  <a:outerShdw blurRad="50800" dist="38100" algn="l" rotWithShape="0">
                    <a:prstClr val="black">
                      <a:alpha val="40000"/>
                    </a:prstClr>
                  </a:outerShdw>
                </a:effectLst>
              </a:rPr>
              <a:t>YOU</a:t>
            </a:r>
            <a:r>
              <a:rPr lang="en-US" b="1" dirty="0">
                <a:solidFill>
                  <a:srgbClr val="FFFF00"/>
                </a:solidFill>
                <a:effectLst>
                  <a:outerShdw blurRad="50800" dist="38100" algn="l" rotWithShape="0">
                    <a:prstClr val="black">
                      <a:alpha val="40000"/>
                    </a:prstClr>
                  </a:outerShdw>
                </a:effectLst>
              </a:rPr>
              <a:t> owe housing/book debt</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Animated person carrying the word debt"/>
          <p:cNvPicPr>
            <a:picLocks noChangeAspect="1"/>
          </p:cNvPicPr>
          <p:nvPr/>
        </p:nvPicPr>
        <p:blipFill>
          <a:blip r:embed="rId4"/>
          <a:stretch>
            <a:fillRect/>
          </a:stretch>
        </p:blipFill>
        <p:spPr>
          <a:xfrm>
            <a:off x="6497053" y="1227682"/>
            <a:ext cx="3710306" cy="3707629"/>
          </a:xfrm>
          <a:prstGeom prst="rect">
            <a:avLst/>
          </a:prstGeom>
          <a:effectLst>
            <a:softEdge rad="317500"/>
          </a:effectLst>
        </p:spPr>
      </p:pic>
    </p:spTree>
    <p:extLst>
      <p:ext uri="{BB962C8B-B14F-4D97-AF65-F5344CB8AC3E}">
        <p14:creationId xmlns:p14="http://schemas.microsoft.com/office/powerpoint/2010/main" val="3842776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rolled up degree, and money stacks"/>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295923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2457" y="2675466"/>
            <a:ext cx="6467086" cy="1507067"/>
          </a:xfrm>
        </p:spPr>
        <p:txBody>
          <a:bodyPr>
            <a:normAutofit/>
          </a:bodyPr>
          <a:lstStyle/>
          <a:p>
            <a:r>
              <a:rPr lang="en-US" sz="6600" dirty="0">
                <a:effectLst>
                  <a:outerShdw blurRad="50800" dist="38100" dir="8100000" algn="tr" rotWithShape="0">
                    <a:prstClr val="black">
                      <a:alpha val="40000"/>
                    </a:prstClr>
                  </a:outerShdw>
                </a:effectLst>
              </a:rPr>
              <a:t>VA Programs</a:t>
            </a:r>
          </a:p>
        </p:txBody>
      </p:sp>
      <p:pic>
        <p:nvPicPr>
          <p:cNvPr id="12" name="Picture 11" descr="Lansing Community College | Office of Veteran &amp; Military Affairs">
            <a:extLst>
              <a:ext uri="{FF2B5EF4-FFF2-40B4-BE49-F238E27FC236}">
                <a16:creationId xmlns:a16="http://schemas.microsoft.com/office/drawing/2014/main" id="{5648FE20-606D-4D16-99FA-5D090E294097}"/>
              </a:ext>
            </a:extLst>
          </p:cNvPr>
          <p:cNvPicPr>
            <a:picLocks noChangeAspect="1"/>
          </p:cNvPicPr>
          <p:nvPr/>
        </p:nvPicPr>
        <p:blipFill>
          <a:blip r:embed="rId3"/>
          <a:stretch>
            <a:fillRect/>
          </a:stretch>
        </p:blipFill>
        <p:spPr>
          <a:xfrm>
            <a:off x="9322741" y="150881"/>
            <a:ext cx="2621507" cy="560881"/>
          </a:xfrm>
          <a:prstGeom prst="rect">
            <a:avLst/>
          </a:prstGeom>
        </p:spPr>
      </p:pic>
    </p:spTree>
    <p:extLst>
      <p:ext uri="{BB962C8B-B14F-4D97-AF65-F5344CB8AC3E}">
        <p14:creationId xmlns:p14="http://schemas.microsoft.com/office/powerpoint/2010/main" val="375238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VA Benefit Chapters</a:t>
            </a:r>
          </a:p>
        </p:txBody>
      </p:sp>
      <p:sp>
        <p:nvSpPr>
          <p:cNvPr id="3" name="TextBox 2"/>
          <p:cNvSpPr txBox="1"/>
          <p:nvPr/>
        </p:nvSpPr>
        <p:spPr>
          <a:xfrm>
            <a:off x="684212" y="973228"/>
            <a:ext cx="5812841" cy="3662541"/>
          </a:xfrm>
          <a:prstGeom prst="rect">
            <a:avLst/>
          </a:prstGeom>
          <a:noFill/>
        </p:spPr>
        <p:txBody>
          <a:bodyPr wrap="square" rtlCol="0">
            <a:spAutoFit/>
          </a:bodyPr>
          <a:lstStyle/>
          <a:p>
            <a:endParaRPr lang="en-US" sz="2800" b="1" dirty="0">
              <a:effectLst>
                <a:outerShdw blurRad="50800" dist="38100" algn="l" rotWithShape="0">
                  <a:prstClr val="black">
                    <a:alpha val="40000"/>
                  </a:prstClr>
                </a:outerShdw>
              </a:effectLst>
            </a:endParaRPr>
          </a:p>
          <a:p>
            <a:pPr marL="285750" indent="-28575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Chapter 30 – Montgomery GI Bill</a:t>
            </a:r>
          </a:p>
          <a:p>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Chapter 31 – Veteran Readiness/Employment</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Chapter 33 – Post 9/11</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Chapter 35 – Dependent Educational Assistance</a:t>
            </a:r>
          </a:p>
          <a:p>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Chapter 1606 – Reserve/Guard</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Two human silhouettes - one says you served, the other says get benifits"/>
          <p:cNvPicPr>
            <a:picLocks noChangeAspect="1"/>
          </p:cNvPicPr>
          <p:nvPr/>
        </p:nvPicPr>
        <p:blipFill>
          <a:blip r:embed="rId4"/>
          <a:stretch>
            <a:fillRect/>
          </a:stretch>
        </p:blipFill>
        <p:spPr>
          <a:xfrm>
            <a:off x="6497053" y="1678527"/>
            <a:ext cx="4397829" cy="2863170"/>
          </a:xfrm>
          <a:prstGeom prst="rect">
            <a:avLst/>
          </a:prstGeom>
          <a:effectLst>
            <a:softEdge rad="317500"/>
          </a:effectLst>
        </p:spPr>
      </p:pic>
    </p:spTree>
    <p:extLst>
      <p:ext uri="{BB962C8B-B14F-4D97-AF65-F5344CB8AC3E}">
        <p14:creationId xmlns:p14="http://schemas.microsoft.com/office/powerpoint/2010/main" val="389925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30</a:t>
            </a:r>
          </a:p>
        </p:txBody>
      </p:sp>
      <p:sp>
        <p:nvSpPr>
          <p:cNvPr id="3" name="TextBox 2"/>
          <p:cNvSpPr txBox="1"/>
          <p:nvPr/>
        </p:nvSpPr>
        <p:spPr>
          <a:xfrm>
            <a:off x="684212" y="705925"/>
            <a:ext cx="8372702" cy="4527073"/>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Standard GI Bill</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Student receives monthly stipend to pay tuition</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make payments to school</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Amount received based on Rate of Pursuit</a:t>
            </a:r>
          </a:p>
          <a:p>
            <a:pPr marR="0" lvl="1">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If served 2 years</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Receive up to $1722.00 per month</a:t>
            </a:r>
          </a:p>
          <a:p>
            <a:pPr marR="0" lvl="1">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If served 3 years</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Receive up to $2122.00 per month</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Can switch to Post 9/11 any time if eligible</a:t>
            </a:r>
            <a:endParaRPr lang="en-US" sz="2000" b="1" i="1" u="sng" dirty="0">
              <a:solidFill>
                <a:schemeClr val="bg1"/>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algn="l" rotWithShape="0">
                    <a:prstClr val="black">
                      <a:alpha val="40000"/>
                    </a:prstClr>
                  </a:outerShdw>
                </a:effectLst>
              </a:rPr>
              <a:t>Cannot go back to 30 once switched</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algn="l" rotWithShape="0">
                    <a:prstClr val="black">
                      <a:alpha val="40000"/>
                    </a:prstClr>
                  </a:outerShdw>
                </a:effectLst>
              </a:rPr>
              <a:t>Receive 12 additional months of Post 9/11 if Ch. 30 is exhausted</a:t>
            </a:r>
            <a:endParaRPr lang="en-US" b="1" dirty="0">
              <a:solidFill>
                <a:srgbClr val="FFFF00"/>
              </a:solidFill>
              <a:effectLst>
                <a:outerShdw blurRad="50800" dist="38100" dir="2700000" algn="t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Montgomery GI Bill (MGIB)">
            <a:extLst>
              <a:ext uri="{FF2B5EF4-FFF2-40B4-BE49-F238E27FC236}">
                <a16:creationId xmlns:a16="http://schemas.microsoft.com/office/drawing/2014/main" id="{1DCC4E91-F953-435C-A8C7-234115FE3792}"/>
              </a:ext>
            </a:extLst>
          </p:cNvPr>
          <p:cNvPicPr>
            <a:picLocks noChangeAspect="1"/>
          </p:cNvPicPr>
          <p:nvPr/>
        </p:nvPicPr>
        <p:blipFill>
          <a:blip r:embed="rId4"/>
          <a:stretch>
            <a:fillRect/>
          </a:stretch>
        </p:blipFill>
        <p:spPr>
          <a:xfrm>
            <a:off x="6944829" y="2255284"/>
            <a:ext cx="4224169" cy="2347431"/>
          </a:xfrm>
          <a:prstGeom prst="rect">
            <a:avLst/>
          </a:prstGeom>
          <a:effectLst>
            <a:softEdge rad="317500"/>
          </a:effectLst>
        </p:spPr>
      </p:pic>
    </p:spTree>
    <p:extLst>
      <p:ext uri="{BB962C8B-B14F-4D97-AF65-F5344CB8AC3E}">
        <p14:creationId xmlns:p14="http://schemas.microsoft.com/office/powerpoint/2010/main" val="420421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Street sign with street names &quot;help, support, advice, guidance, assistance&quot;."/>
          <p:cNvPicPr>
            <a:picLocks noChangeAspect="1"/>
          </p:cNvPicPr>
          <p:nvPr/>
        </p:nvPicPr>
        <p:blipFill>
          <a:blip r:embed="rId4"/>
          <a:stretch>
            <a:fillRect/>
          </a:stretch>
        </p:blipFill>
        <p:spPr>
          <a:xfrm>
            <a:off x="5145666" y="2152760"/>
            <a:ext cx="5641826" cy="3134348"/>
          </a:xfrm>
          <a:prstGeom prst="rect">
            <a:avLst/>
          </a:prstGeom>
          <a:effectLst>
            <a:softEdge rad="127000"/>
          </a:effectLst>
        </p:spPr>
      </p:pic>
      <p:sp>
        <p:nvSpPr>
          <p:cNvPr id="3" name="TextBox 2"/>
          <p:cNvSpPr txBox="1"/>
          <p:nvPr/>
        </p:nvSpPr>
        <p:spPr>
          <a:xfrm>
            <a:off x="1404508" y="1550109"/>
            <a:ext cx="3400399" cy="4339650"/>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Benefit Counseling</a:t>
            </a:r>
          </a:p>
          <a:p>
            <a:pPr marL="285750" indent="-285750">
              <a:buFont typeface="Arial" panose="020B0604020202020204" pitchFamily="34" charset="0"/>
              <a:buChar char="•"/>
            </a:pPr>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Benefit Applications</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Benefit Certification</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Academic Advising</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College Liaison </a:t>
            </a:r>
          </a:p>
          <a:p>
            <a:pPr marL="285750" indent="-285750">
              <a:buFont typeface="Arial" panose="020B0604020202020204" pitchFamily="34" charset="0"/>
              <a:buChar char="•"/>
            </a:pPr>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Calculator Rental</a:t>
            </a:r>
          </a:p>
          <a:p>
            <a:pPr marL="285750" indent="-285750">
              <a:buFont typeface="Arial" panose="020B0604020202020204" pitchFamily="34" charset="0"/>
              <a:buChar char="•"/>
            </a:pPr>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CAC Readers</a:t>
            </a:r>
          </a:p>
          <a:p>
            <a:endParaRPr lang="en-US" dirty="0"/>
          </a:p>
        </p:txBody>
      </p:sp>
      <p:sp>
        <p:nvSpPr>
          <p:cNvPr id="6" name="Title 5">
            <a:extLst>
              <a:ext uri="{FF2B5EF4-FFF2-40B4-BE49-F238E27FC236}">
                <a16:creationId xmlns:a16="http://schemas.microsoft.com/office/drawing/2014/main" id="{71F63309-1324-CC4B-88A9-0DBE42AD850A}"/>
              </a:ext>
            </a:extLst>
          </p:cNvPr>
          <p:cNvSpPr>
            <a:spLocks noGrp="1"/>
          </p:cNvSpPr>
          <p:nvPr>
            <p:ph type="title"/>
          </p:nvPr>
        </p:nvSpPr>
        <p:spPr>
          <a:xfrm>
            <a:off x="1828800" y="426471"/>
            <a:ext cx="8534400" cy="1507067"/>
          </a:xfrm>
        </p:spPr>
        <p:txBody>
          <a:bodyPr/>
          <a:lstStyle/>
          <a:p>
            <a:pPr algn="ctr"/>
            <a:r>
              <a:rPr lang="en-US" dirty="0"/>
              <a:t>We are here to assist you</a:t>
            </a:r>
          </a:p>
        </p:txBody>
      </p:sp>
    </p:spTree>
    <p:extLst>
      <p:ext uri="{BB962C8B-B14F-4D97-AF65-F5344CB8AC3E}">
        <p14:creationId xmlns:p14="http://schemas.microsoft.com/office/powerpoint/2010/main" val="77931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121213287"/>
              </p:ext>
            </p:extLst>
          </p:nvPr>
        </p:nvGraphicFramePr>
        <p:xfrm>
          <a:off x="3353505" y="3610950"/>
          <a:ext cx="6647022" cy="2149338"/>
        </p:xfrm>
        <a:graphic>
          <a:graphicData uri="http://schemas.openxmlformats.org/drawingml/2006/table">
            <a:tbl>
              <a:tblPr firstRow="1"/>
              <a:tblGrid>
                <a:gridCol w="3336662">
                  <a:extLst>
                    <a:ext uri="{9D8B030D-6E8A-4147-A177-3AD203B41FA5}">
                      <a16:colId xmlns:a16="http://schemas.microsoft.com/office/drawing/2014/main" val="1431206326"/>
                    </a:ext>
                  </a:extLst>
                </a:gridCol>
                <a:gridCol w="3310360">
                  <a:extLst>
                    <a:ext uri="{9D8B030D-6E8A-4147-A177-3AD203B41FA5}">
                      <a16:colId xmlns:a16="http://schemas.microsoft.com/office/drawing/2014/main" val="3595697744"/>
                    </a:ext>
                  </a:extLst>
                </a:gridCol>
              </a:tblGrid>
              <a:tr h="267231">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$1,722.00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$1,292.00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$861.00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Less than 1/2 time, more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$796.00**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16079">
                <a:tc>
                  <a:txBody>
                    <a:bodyPr/>
                    <a:lstStyle/>
                    <a:p>
                      <a:pPr algn="ctr" fontAlgn="ctr"/>
                      <a:r>
                        <a:rPr lang="en-US" sz="1100" b="1" i="0" u="none" strike="noStrike">
                          <a:solidFill>
                            <a:srgbClr val="000000"/>
                          </a:solidFill>
                          <a:effectLst/>
                          <a:latin typeface="Century Gothic" panose="020B0502020202020204" pitchFamily="34" charset="0"/>
                        </a:rPr>
                        <a:t>Less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$431.00**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890695"/>
                  </a:ext>
                </a:extLst>
              </a:tr>
              <a:tr h="301712">
                <a:tc gridSpan="2">
                  <a:txBody>
                    <a:bodyPr/>
                    <a:lstStyle/>
                    <a:p>
                      <a:pPr algn="ctr" fontAlgn="ctr"/>
                      <a:r>
                        <a:rPr lang="en-US" sz="1400" b="1" i="0" u="none" strike="noStrike" dirty="0">
                          <a:solidFill>
                            <a:srgbClr val="000000"/>
                          </a:solidFill>
                          <a:effectLst/>
                          <a:latin typeface="Century Gothic" panose="020B0502020202020204" pitchFamily="34" charset="0"/>
                        </a:rPr>
                        <a:t>**VA will only pay up to the amount of Tuition and Fees</a:t>
                      </a:r>
                    </a:p>
                  </a:txBody>
                  <a:tcPr marL="83127" marR="831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155579478"/>
              </p:ext>
            </p:extLst>
          </p:nvPr>
        </p:nvGraphicFramePr>
        <p:xfrm>
          <a:off x="3353505" y="1461612"/>
          <a:ext cx="6647022" cy="2149338"/>
        </p:xfrm>
        <a:graphic>
          <a:graphicData uri="http://schemas.openxmlformats.org/drawingml/2006/table">
            <a:tbl>
              <a:tblPr firstRow="1"/>
              <a:tblGrid>
                <a:gridCol w="3336662">
                  <a:extLst>
                    <a:ext uri="{9D8B030D-6E8A-4147-A177-3AD203B41FA5}">
                      <a16:colId xmlns:a16="http://schemas.microsoft.com/office/drawing/2014/main" val="1431206326"/>
                    </a:ext>
                  </a:extLst>
                </a:gridCol>
                <a:gridCol w="3310360">
                  <a:extLst>
                    <a:ext uri="{9D8B030D-6E8A-4147-A177-3AD203B41FA5}">
                      <a16:colId xmlns:a16="http://schemas.microsoft.com/office/drawing/2014/main" val="3595697744"/>
                    </a:ext>
                  </a:extLst>
                </a:gridCol>
              </a:tblGrid>
              <a:tr h="267231">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$2122.00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$1,592.00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$1061.00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Less than 1/2 time, more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$796.00**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Less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$531.00**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890695"/>
                  </a:ext>
                </a:extLst>
              </a:tr>
              <a:tr h="301712">
                <a:tc gridSpan="2">
                  <a:txBody>
                    <a:bodyPr/>
                    <a:lstStyle/>
                    <a:p>
                      <a:pPr algn="ctr" fontAlgn="ctr"/>
                      <a:r>
                        <a:rPr lang="en-US" sz="1400" b="1" i="0" u="none" strike="noStrike" dirty="0">
                          <a:solidFill>
                            <a:srgbClr val="000000"/>
                          </a:solidFill>
                          <a:effectLst/>
                          <a:latin typeface="Century Gothic" panose="020B0502020202020204" pitchFamily="34" charset="0"/>
                        </a:rPr>
                        <a:t>**VA will only pay up to the amount of Tuition and Fees</a:t>
                      </a:r>
                    </a:p>
                  </a:txBody>
                  <a:tcPr marL="83127" marR="831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grpSp>
        <p:nvGrpSpPr>
          <p:cNvPr id="14" name="Group 13">
            <a:extLst>
              <a:ext uri="{FF2B5EF4-FFF2-40B4-BE49-F238E27FC236}">
                <a16:creationId xmlns:a16="http://schemas.microsoft.com/office/drawing/2014/main" id="{D428664E-7F15-4D29-9451-8DFB365C5D2A}"/>
              </a:ext>
              <a:ext uri="{C183D7F6-B498-43B3-948B-1728B52AA6E4}">
                <adec:decorative xmlns:adec="http://schemas.microsoft.com/office/drawing/2017/decorative" val="1"/>
              </a:ext>
            </a:extLst>
          </p:cNvPr>
          <p:cNvGrpSpPr/>
          <p:nvPr/>
        </p:nvGrpSpPr>
        <p:grpSpPr>
          <a:xfrm>
            <a:off x="1247073" y="1461612"/>
            <a:ext cx="2115495" cy="4313605"/>
            <a:chOff x="886864" y="1461612"/>
            <a:chExt cx="2115495" cy="4313605"/>
          </a:xfrm>
        </p:grpSpPr>
        <p:grpSp>
          <p:nvGrpSpPr>
            <p:cNvPr id="12" name="Group 11">
              <a:extLst>
                <a:ext uri="{FF2B5EF4-FFF2-40B4-BE49-F238E27FC236}">
                  <a16:creationId xmlns:a16="http://schemas.microsoft.com/office/drawing/2014/main" id="{88F47CC2-0A4A-49D0-872B-49D284DFDA0E}"/>
                </a:ext>
              </a:extLst>
            </p:cNvPr>
            <p:cNvGrpSpPr/>
            <p:nvPr/>
          </p:nvGrpSpPr>
          <p:grpSpPr>
            <a:xfrm>
              <a:off x="895918" y="1461612"/>
              <a:ext cx="2097376" cy="2149338"/>
              <a:chOff x="110837" y="1461612"/>
              <a:chExt cx="2097376" cy="2149338"/>
            </a:xfrm>
          </p:grpSpPr>
          <p:sp>
            <p:nvSpPr>
              <p:cNvPr id="10" name="Rectangle 9">
                <a:extLst>
                  <a:ext uri="{FF2B5EF4-FFF2-40B4-BE49-F238E27FC236}">
                    <a16:creationId xmlns:a16="http://schemas.microsoft.com/office/drawing/2014/main" id="{C21D9DCD-F659-43C4-8901-68AA2B229A00}"/>
                  </a:ext>
                </a:extLst>
              </p:cNvPr>
              <p:cNvSpPr/>
              <p:nvPr/>
            </p:nvSpPr>
            <p:spPr>
              <a:xfrm>
                <a:off x="110837" y="1461612"/>
                <a:ext cx="2097376" cy="21493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3603" y="2213115"/>
                <a:ext cx="1576873" cy="646331"/>
              </a:xfrm>
              <a:prstGeom prst="rect">
                <a:avLst/>
              </a:prstGeom>
              <a:noFill/>
            </p:spPr>
            <p:txBody>
              <a:bodyPr wrap="square" rtlCol="0">
                <a:spAutoFit/>
              </a:bodyPr>
              <a:lstStyle/>
              <a:p>
                <a:pPr algn="ctr"/>
                <a:r>
                  <a:rPr lang="en-US" dirty="0"/>
                  <a:t>3 Years Active Duty</a:t>
                </a:r>
              </a:p>
            </p:txBody>
          </p:sp>
        </p:grpSp>
        <p:grpSp>
          <p:nvGrpSpPr>
            <p:cNvPr id="13" name="Group 12">
              <a:extLst>
                <a:ext uri="{FF2B5EF4-FFF2-40B4-BE49-F238E27FC236}">
                  <a16:creationId xmlns:a16="http://schemas.microsoft.com/office/drawing/2014/main" id="{7B3C4A37-A3B6-41EC-AAB3-CB1F6183953A}"/>
                </a:ext>
              </a:extLst>
            </p:cNvPr>
            <p:cNvGrpSpPr/>
            <p:nvPr/>
          </p:nvGrpSpPr>
          <p:grpSpPr>
            <a:xfrm>
              <a:off x="886864" y="3610949"/>
              <a:ext cx="2115495" cy="2164268"/>
              <a:chOff x="877628" y="3610949"/>
              <a:chExt cx="2115495" cy="2164268"/>
            </a:xfrm>
          </p:grpSpPr>
          <p:pic>
            <p:nvPicPr>
              <p:cNvPr id="11" name="Picture 10">
                <a:extLst>
                  <a:ext uri="{FF2B5EF4-FFF2-40B4-BE49-F238E27FC236}">
                    <a16:creationId xmlns:a16="http://schemas.microsoft.com/office/drawing/2014/main" id="{CEEC4DAD-565F-4ACE-BDB9-EF861DA1DC21}"/>
                  </a:ext>
                </a:extLst>
              </p:cNvPr>
              <p:cNvPicPr>
                <a:picLocks noChangeAspect="1"/>
              </p:cNvPicPr>
              <p:nvPr/>
            </p:nvPicPr>
            <p:blipFill>
              <a:blip r:embed="rId4"/>
              <a:stretch>
                <a:fillRect/>
              </a:stretch>
            </p:blipFill>
            <p:spPr>
              <a:xfrm>
                <a:off x="877628" y="3610949"/>
                <a:ext cx="2115495" cy="2164268"/>
              </a:xfrm>
              <a:prstGeom prst="rect">
                <a:avLst/>
              </a:prstGeom>
            </p:spPr>
          </p:pic>
          <p:sp>
            <p:nvSpPr>
              <p:cNvPr id="8" name="TextBox 7"/>
              <p:cNvSpPr txBox="1"/>
              <p:nvPr/>
            </p:nvSpPr>
            <p:spPr>
              <a:xfrm>
                <a:off x="1149452" y="4362453"/>
                <a:ext cx="1576873" cy="646331"/>
              </a:xfrm>
              <a:prstGeom prst="rect">
                <a:avLst/>
              </a:prstGeom>
              <a:noFill/>
            </p:spPr>
            <p:txBody>
              <a:bodyPr wrap="square" rtlCol="0">
                <a:spAutoFit/>
              </a:bodyPr>
              <a:lstStyle/>
              <a:p>
                <a:pPr algn="ctr"/>
                <a:r>
                  <a:rPr lang="en-US" dirty="0"/>
                  <a:t>2 Years Active Duty</a:t>
                </a:r>
              </a:p>
            </p:txBody>
          </p:sp>
        </p:grpSp>
      </p:grpSp>
      <p:sp>
        <p:nvSpPr>
          <p:cNvPr id="2" name="Title 1">
            <a:extLst>
              <a:ext uri="{FF2B5EF4-FFF2-40B4-BE49-F238E27FC236}">
                <a16:creationId xmlns:a16="http://schemas.microsoft.com/office/drawing/2014/main" id="{5A16FE59-CE37-664B-A9CD-EC84033D9E58}"/>
              </a:ext>
            </a:extLst>
          </p:cNvPr>
          <p:cNvSpPr>
            <a:spLocks noGrp="1"/>
          </p:cNvSpPr>
          <p:nvPr>
            <p:ph type="title"/>
          </p:nvPr>
        </p:nvSpPr>
        <p:spPr>
          <a:xfrm>
            <a:off x="1828800" y="389744"/>
            <a:ext cx="8534400" cy="944381"/>
          </a:xfrm>
        </p:spPr>
        <p:txBody>
          <a:bodyPr/>
          <a:lstStyle/>
          <a:p>
            <a:pPr algn="ctr"/>
            <a:r>
              <a:rPr lang="en-US" dirty="0"/>
              <a:t>Chapter 30 Payment Table</a:t>
            </a:r>
          </a:p>
        </p:txBody>
      </p:sp>
    </p:spTree>
    <p:extLst>
      <p:ext uri="{BB962C8B-B14F-4D97-AF65-F5344CB8AC3E}">
        <p14:creationId xmlns:p14="http://schemas.microsoft.com/office/powerpoint/2010/main" val="2032123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31 (VR&amp;E)</a:t>
            </a:r>
          </a:p>
        </p:txBody>
      </p:sp>
      <p:sp>
        <p:nvSpPr>
          <p:cNvPr id="3" name="TextBox 2"/>
          <p:cNvSpPr txBox="1"/>
          <p:nvPr/>
        </p:nvSpPr>
        <p:spPr>
          <a:xfrm>
            <a:off x="684212" y="985642"/>
            <a:ext cx="5999617" cy="4473917"/>
          </a:xfrm>
          <a:prstGeom prst="rect">
            <a:avLst/>
          </a:prstGeom>
          <a:noFill/>
        </p:spPr>
        <p:txBody>
          <a:bodyPr wrap="square" rtlCol="0">
            <a:spAutoFit/>
          </a:bodyPr>
          <a:lstStyle/>
          <a:p>
            <a:endParaRPr lang="en-US" sz="600" dirty="0">
              <a:effectLst>
                <a:outerShdw blurRad="50800" dist="38100" algn="l" rotWithShape="0">
                  <a:prstClr val="black">
                    <a:alpha val="40000"/>
                  </a:prstClr>
                </a:outerShdw>
              </a:effectLst>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VA disability rating of </a:t>
            </a:r>
            <a:r>
              <a:rPr lang="en-US" b="1" u="sng"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20% or higher</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Set up appointment with VA Counselor</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Counselor approves benefit</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Counselor approves program/courses</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Can switch from Post 9/11</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Switch to VRE before Post 9/11 is exhausted</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Can elect to keep Post 9/11 MHA</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Will receive additional 12 months of benefits</a:t>
            </a:r>
          </a:p>
          <a:p>
            <a:pPr marR="0" lvl="1">
              <a:lnSpc>
                <a:spcPct val="107000"/>
              </a:lnSpc>
              <a:spcBef>
                <a:spcPts val="0"/>
              </a:spcBef>
              <a:spcAft>
                <a:spcPts val="0"/>
              </a:spcAft>
            </a:pPr>
            <a:endParaRPr lang="en-US" sz="2000" b="1" i="1" u="sng" dirty="0">
              <a:solidFill>
                <a:schemeClr val="bg1"/>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Use</a:t>
            </a:r>
            <a:r>
              <a:rPr lang="en-US" sz="2400" b="1" dirty="0">
                <a:solidFill>
                  <a:srgbClr val="FFFF00"/>
                </a:solidFill>
                <a:effectLst>
                  <a:outerShdw blurRad="50800" dist="38100" algn="l" rotWithShape="0">
                    <a:prstClr val="black">
                      <a:alpha val="40000"/>
                    </a:prstClr>
                  </a:outerShdw>
                </a:effectLst>
              </a:rPr>
              <a:t> </a:t>
            </a:r>
            <a:r>
              <a:rPr lang="en-US" b="1" dirty="0">
                <a:solidFill>
                  <a:srgbClr val="FFFF00"/>
                </a:solidFill>
                <a:effectLst>
                  <a:outerShdw blurRad="50800" dist="38100" algn="l" rotWithShape="0">
                    <a:prstClr val="black">
                      <a:alpha val="40000"/>
                    </a:prstClr>
                  </a:outerShdw>
                </a:effectLst>
              </a:rPr>
              <a:t>VR&amp;E first</a:t>
            </a:r>
          </a:p>
          <a:p>
            <a:pPr marL="742950" lvl="1" indent="-285750">
              <a:buFont typeface="Courier New" panose="02070309020205020404" pitchFamily="49" charset="0"/>
              <a:buChar char="o"/>
            </a:pPr>
            <a:r>
              <a:rPr lang="en-US" b="1" dirty="0">
                <a:solidFill>
                  <a:srgbClr val="FFFF00"/>
                </a:solidFill>
                <a:effectLst>
                  <a:outerShdw blurRad="50800" dist="38100" algn="l" rotWithShape="0">
                    <a:prstClr val="black">
                      <a:alpha val="40000"/>
                    </a:prstClr>
                  </a:outerShdw>
                </a:effectLst>
              </a:rPr>
              <a:t>Won’t count towards Post 9/11 time</a:t>
            </a:r>
          </a:p>
          <a:p>
            <a:pPr marL="742950" lvl="1" indent="-285750">
              <a:buFont typeface="Courier New" panose="02070309020205020404" pitchFamily="49" charset="0"/>
              <a:buChar char="o"/>
            </a:pPr>
            <a:r>
              <a:rPr lang="en-US" b="1" dirty="0">
                <a:solidFill>
                  <a:srgbClr val="FFFF00"/>
                </a:solidFill>
                <a:effectLst>
                  <a:outerShdw blurRad="50800" dist="38100" algn="l" rotWithShape="0">
                    <a:prstClr val="black">
                      <a:alpha val="40000"/>
                    </a:prstClr>
                  </a:outerShdw>
                </a:effectLst>
              </a:rPr>
              <a:t>Receive VR&amp;E monthly housing rate</a:t>
            </a:r>
          </a:p>
          <a:p>
            <a:pPr marL="742950" lvl="1" indent="-285750">
              <a:buFont typeface="Courier New" panose="02070309020205020404" pitchFamily="49" charset="0"/>
              <a:buChar char="o"/>
            </a:pPr>
            <a:r>
              <a:rPr lang="en-US" b="1" dirty="0">
                <a:solidFill>
                  <a:srgbClr val="FFFF00"/>
                </a:solidFill>
                <a:effectLst>
                  <a:outerShdw blurRad="50800" dist="38100" algn="l" rotWithShape="0">
                    <a:prstClr val="black">
                      <a:alpha val="40000"/>
                    </a:prstClr>
                  </a:outerShdw>
                </a:effectLst>
              </a:rPr>
              <a:t>Receive up to 84 months of total benefits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Veteran Readiness &amp; Employment | Empower. Achieve. Succeed.">
            <a:extLst>
              <a:ext uri="{FF2B5EF4-FFF2-40B4-BE49-F238E27FC236}">
                <a16:creationId xmlns:a16="http://schemas.microsoft.com/office/drawing/2014/main" id="{A590B0FF-D8A6-43D4-B017-50C2B2F40E90}"/>
              </a:ext>
            </a:extLst>
          </p:cNvPr>
          <p:cNvPicPr>
            <a:picLocks noChangeAspect="1"/>
          </p:cNvPicPr>
          <p:nvPr/>
        </p:nvPicPr>
        <p:blipFill>
          <a:blip r:embed="rId4"/>
          <a:stretch>
            <a:fillRect/>
          </a:stretch>
        </p:blipFill>
        <p:spPr>
          <a:xfrm>
            <a:off x="6679891" y="1807608"/>
            <a:ext cx="4583417" cy="1970065"/>
          </a:xfrm>
          <a:prstGeom prst="rect">
            <a:avLst/>
          </a:prstGeom>
          <a:effectLst>
            <a:softEdge rad="127000"/>
          </a:effectLst>
        </p:spPr>
      </p:pic>
    </p:spTree>
    <p:extLst>
      <p:ext uri="{BB962C8B-B14F-4D97-AF65-F5344CB8AC3E}">
        <p14:creationId xmlns:p14="http://schemas.microsoft.com/office/powerpoint/2010/main" val="391982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31 (VR&amp;E) Payments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5" name="TextBox 4"/>
          <p:cNvSpPr txBox="1"/>
          <p:nvPr/>
        </p:nvSpPr>
        <p:spPr>
          <a:xfrm>
            <a:off x="689425" y="884353"/>
            <a:ext cx="5341920" cy="4583755"/>
          </a:xfrm>
          <a:prstGeom prst="rect">
            <a:avLst/>
          </a:prstGeom>
          <a:noFill/>
        </p:spPr>
        <p:txBody>
          <a:bodyPr wrap="square" rtlCol="0">
            <a:spAutoFit/>
          </a:bodyPr>
          <a:lstStyle/>
          <a:p>
            <a:pPr>
              <a:lnSpc>
                <a:spcPct val="107000"/>
              </a:lnSpc>
              <a:spcAft>
                <a:spcPts val="800"/>
              </a:spcAft>
            </a:pPr>
            <a:endParaRPr lang="en-US" sz="600"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Tuition/Fees</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Paid directly to school</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Books/Supplies</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Up to $1000/year (Post 9/11 rate)</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Up to $600/year (VR&amp;E rate)</a:t>
            </a:r>
          </a:p>
          <a:p>
            <a:pPr marR="0" lvl="1">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Monthly Housing</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Up to $1446/month (Post 9/11 rate)</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$605 - $1079/month (VR&amp;E rate)</a:t>
            </a:r>
          </a:p>
          <a:p>
            <a:pPr marL="1257300" lvl="2" indent="-342900">
              <a:lnSpc>
                <a:spcPct val="107000"/>
              </a:lnSpc>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Number of dependents</a:t>
            </a:r>
          </a:p>
          <a:p>
            <a:pPr lvl="2">
              <a:lnSpc>
                <a:spcPct val="107000"/>
              </a:lnSpc>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Additional Needs</a:t>
            </a:r>
          </a:p>
          <a:p>
            <a:pPr marL="800100" lvl="1" indent="-342900">
              <a:lnSpc>
                <a:spcPct val="107000"/>
              </a:lnSpc>
              <a:spcAft>
                <a:spcPts val="80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Computers, software, etc.</a:t>
            </a:r>
          </a:p>
        </p:txBody>
      </p:sp>
      <p:pic>
        <p:nvPicPr>
          <p:cNvPr id="6" name="Picture 5" descr="Veteran Readiness &amp; Employment | Empower. Achieve. Succeed.">
            <a:extLst>
              <a:ext uri="{FF2B5EF4-FFF2-40B4-BE49-F238E27FC236}">
                <a16:creationId xmlns:a16="http://schemas.microsoft.com/office/drawing/2014/main" id="{80B49A0F-6AFE-43A5-B94E-026074BD3ACE}"/>
              </a:ext>
            </a:extLst>
          </p:cNvPr>
          <p:cNvPicPr>
            <a:picLocks noChangeAspect="1"/>
          </p:cNvPicPr>
          <p:nvPr/>
        </p:nvPicPr>
        <p:blipFill>
          <a:blip r:embed="rId4"/>
          <a:stretch>
            <a:fillRect/>
          </a:stretch>
        </p:blipFill>
        <p:spPr>
          <a:xfrm>
            <a:off x="6682452" y="1806865"/>
            <a:ext cx="4584589" cy="1969179"/>
          </a:xfrm>
          <a:prstGeom prst="rect">
            <a:avLst/>
          </a:prstGeom>
        </p:spPr>
      </p:pic>
    </p:spTree>
    <p:extLst>
      <p:ext uri="{BB962C8B-B14F-4D97-AF65-F5344CB8AC3E}">
        <p14:creationId xmlns:p14="http://schemas.microsoft.com/office/powerpoint/2010/main" val="423557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33 (Post 9/11)</a:t>
            </a:r>
          </a:p>
        </p:txBody>
      </p:sp>
      <p:sp>
        <p:nvSpPr>
          <p:cNvPr id="3" name="TextBox 2"/>
          <p:cNvSpPr txBox="1"/>
          <p:nvPr/>
        </p:nvSpPr>
        <p:spPr>
          <a:xfrm>
            <a:off x="684212" y="1077403"/>
            <a:ext cx="5106988" cy="400891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Up to 36 months of benefits</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15 years after discharge date to use</a:t>
            </a:r>
          </a:p>
          <a:p>
            <a:pPr marL="800100" lvl="1" indent="-342900">
              <a:lnSpc>
                <a:spcPct val="107000"/>
              </a:lnSpc>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deadline if discharged AFTER 1/1/13</a:t>
            </a:r>
          </a:p>
          <a:p>
            <a:pPr lvl="1">
              <a:lnSpc>
                <a:spcPct val="107000"/>
              </a:lnSpc>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Percentage paid based on active duty time</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See Payment Table slide</a:t>
            </a:r>
          </a:p>
          <a:p>
            <a:pPr marL="800100" lvl="1" indent="-342900">
              <a:lnSpc>
                <a:spcPct val="107000"/>
              </a:lnSpc>
              <a:spcAft>
                <a:spcPts val="80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Includes tuition/fees and MHA payments</a:t>
            </a:r>
          </a:p>
          <a:p>
            <a:pPr marL="285750" indent="-285750">
              <a:buFont typeface="Arial" panose="020B0604020202020204" pitchFamily="34" charset="0"/>
              <a:buChar char="•"/>
            </a:pPr>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endParaRPr lang="en-US"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Post 9/11 GI Bill | It's Your Future">
            <a:extLst>
              <a:ext uri="{FF2B5EF4-FFF2-40B4-BE49-F238E27FC236}">
                <a16:creationId xmlns:a16="http://schemas.microsoft.com/office/drawing/2014/main" id="{6CFB39B9-D92D-4F62-91FB-4C63E898E3A3}"/>
              </a:ext>
            </a:extLst>
          </p:cNvPr>
          <p:cNvPicPr>
            <a:picLocks noChangeAspect="1"/>
          </p:cNvPicPr>
          <p:nvPr/>
        </p:nvPicPr>
        <p:blipFill>
          <a:blip r:embed="rId4"/>
          <a:stretch>
            <a:fillRect/>
          </a:stretch>
        </p:blipFill>
        <p:spPr>
          <a:xfrm>
            <a:off x="7225958" y="1176819"/>
            <a:ext cx="3029212" cy="3029212"/>
          </a:xfrm>
          <a:prstGeom prst="rect">
            <a:avLst/>
          </a:prstGeom>
          <a:effectLst>
            <a:softEdge rad="127000"/>
          </a:effectLst>
        </p:spPr>
      </p:pic>
    </p:spTree>
    <p:extLst>
      <p:ext uri="{BB962C8B-B14F-4D97-AF65-F5344CB8AC3E}">
        <p14:creationId xmlns:p14="http://schemas.microsoft.com/office/powerpoint/2010/main" val="220652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33 Payments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5" name="TextBox 4"/>
          <p:cNvSpPr txBox="1"/>
          <p:nvPr/>
        </p:nvSpPr>
        <p:spPr>
          <a:xfrm>
            <a:off x="684212" y="883740"/>
            <a:ext cx="5341920" cy="4419095"/>
          </a:xfrm>
          <a:prstGeom prst="rect">
            <a:avLst/>
          </a:prstGeom>
          <a:noFill/>
        </p:spPr>
        <p:txBody>
          <a:bodyPr wrap="square" rtlCol="0">
            <a:spAutoFit/>
          </a:bodyPr>
          <a:lstStyle/>
          <a:p>
            <a:pPr>
              <a:lnSpc>
                <a:spcPct val="107000"/>
              </a:lnSpc>
              <a:spcAft>
                <a:spcPts val="800"/>
              </a:spcAft>
            </a:pPr>
            <a:endParaRPr lang="en-US" sz="600"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Must verify attendance each month</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Tuition/Fees</a:t>
            </a:r>
          </a:p>
          <a:p>
            <a:pPr marL="800100" lvl="1" indent="-342900">
              <a:lnSpc>
                <a:spcPct val="107000"/>
              </a:lnSpc>
              <a:buFont typeface="Courier New" panose="02070309020205020404" pitchFamily="49" charset="0"/>
              <a:buChar char="o"/>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Paid directly to school</a:t>
            </a:r>
          </a:p>
          <a:p>
            <a:pPr marR="0" lvl="0">
              <a:lnSpc>
                <a:spcPct val="107000"/>
              </a:lnSpc>
              <a:spcBef>
                <a:spcPts val="0"/>
              </a:spcBef>
              <a:spcAft>
                <a:spcPts val="0"/>
              </a:spcAft>
            </a:pPr>
            <a:endPar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Books/Supplies</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Up to $1000/year</a:t>
            </a:r>
          </a:p>
          <a:p>
            <a:pPr marL="1200150" lvl="2" indent="-285750">
              <a:lnSpc>
                <a:spcPct val="107000"/>
              </a:lnSpc>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Up to $500/semester</a:t>
            </a:r>
          </a:p>
          <a:p>
            <a:pPr marR="0" lvl="1">
              <a:lnSpc>
                <a:spcPct val="107000"/>
              </a:lnSpc>
              <a:spcBef>
                <a:spcPts val="0"/>
              </a:spcBef>
              <a:spcAft>
                <a:spcPts val="0"/>
              </a:spcAft>
            </a:pPr>
            <a:endPar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Monthly Housing (MHA)</a:t>
            </a:r>
          </a:p>
          <a:p>
            <a:pPr marL="800100" lvl="1" indent="-342900">
              <a:lnSpc>
                <a:spcPct val="107000"/>
              </a:lnSpc>
              <a:buFont typeface="Courier New" panose="02070309020205020404" pitchFamily="49" charset="0"/>
              <a:buChar char="o"/>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Up to $1446/month</a:t>
            </a:r>
          </a:p>
          <a:p>
            <a:pPr marL="800100" lvl="1" indent="-342900">
              <a:lnSpc>
                <a:spcPct val="107000"/>
              </a:lnSpc>
              <a:buFont typeface="Courier New" panose="02070309020205020404" pitchFamily="49" charset="0"/>
              <a:buChar char="o"/>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Must attend at least one class in person</a:t>
            </a:r>
          </a:p>
          <a:p>
            <a:pPr marL="800100" lvl="1" indent="-342900">
              <a:lnSpc>
                <a:spcPct val="107000"/>
              </a:lnSpc>
              <a:buFont typeface="Courier New" panose="02070309020205020404" pitchFamily="49" charset="0"/>
              <a:buChar char="o"/>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Must attend </a:t>
            </a:r>
            <a:r>
              <a:rPr lang="en-US" b="1" u="sng"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MORE THAN </a:t>
            </a: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½ time</a:t>
            </a:r>
          </a:p>
          <a:p>
            <a:pPr marL="1257300" lvl="2" indent="-342900">
              <a:lnSpc>
                <a:spcPct val="107000"/>
              </a:lnSpc>
              <a:buFont typeface="Arial" panose="020B0604020202020204" pitchFamily="34" charset="0"/>
              <a:buChar char="•"/>
            </a:pPr>
            <a:r>
              <a:rPr lang="en-US" b="1" dirty="0">
                <a:solidFill>
                  <a:srgbClr val="FFFF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MHA paid 1st of each month</a:t>
            </a:r>
          </a:p>
        </p:txBody>
      </p:sp>
      <p:pic>
        <p:nvPicPr>
          <p:cNvPr id="3" name="Picture 2" descr="Post 9/11 GI Bill | It's Your Future">
            <a:extLst>
              <a:ext uri="{FF2B5EF4-FFF2-40B4-BE49-F238E27FC236}">
                <a16:creationId xmlns:a16="http://schemas.microsoft.com/office/drawing/2014/main" id="{2D39E84C-D1F6-4CF8-99D4-83E595DB6DF8}"/>
              </a:ext>
            </a:extLst>
          </p:cNvPr>
          <p:cNvPicPr>
            <a:picLocks noChangeAspect="1"/>
          </p:cNvPicPr>
          <p:nvPr/>
        </p:nvPicPr>
        <p:blipFill>
          <a:blip r:embed="rId4"/>
          <a:stretch>
            <a:fillRect/>
          </a:stretch>
        </p:blipFill>
        <p:spPr>
          <a:xfrm>
            <a:off x="7231616" y="1219529"/>
            <a:ext cx="3029975" cy="3029975"/>
          </a:xfrm>
          <a:prstGeom prst="rect">
            <a:avLst/>
          </a:prstGeom>
        </p:spPr>
      </p:pic>
    </p:spTree>
    <p:extLst>
      <p:ext uri="{BB962C8B-B14F-4D97-AF65-F5344CB8AC3E}">
        <p14:creationId xmlns:p14="http://schemas.microsoft.com/office/powerpoint/2010/main" val="394492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aphicFrame>
        <p:nvGraphicFramePr>
          <p:cNvPr id="11" name="Table 10">
            <a:extLst>
              <a:ext uri="{FF2B5EF4-FFF2-40B4-BE49-F238E27FC236}">
                <a16:creationId xmlns:a16="http://schemas.microsoft.com/office/drawing/2014/main" id="{502002FC-15D8-4CFE-A86E-74AA84E3638F}"/>
              </a:ext>
            </a:extLst>
          </p:cNvPr>
          <p:cNvGraphicFramePr>
            <a:graphicFrameLocks noGrp="1"/>
          </p:cNvGraphicFramePr>
          <p:nvPr>
            <p:extLst>
              <p:ext uri="{D42A27DB-BD31-4B8C-83A1-F6EECF244321}">
                <p14:modId xmlns:p14="http://schemas.microsoft.com/office/powerpoint/2010/main" val="3435175641"/>
              </p:ext>
            </p:extLst>
          </p:nvPr>
        </p:nvGraphicFramePr>
        <p:xfrm>
          <a:off x="3793346" y="3294871"/>
          <a:ext cx="6647022" cy="1833259"/>
        </p:xfrm>
        <a:graphic>
          <a:graphicData uri="http://schemas.openxmlformats.org/drawingml/2006/table">
            <a:tbl>
              <a:tblPr firstRow="1"/>
              <a:tblGrid>
                <a:gridCol w="3336662">
                  <a:extLst>
                    <a:ext uri="{9D8B030D-6E8A-4147-A177-3AD203B41FA5}">
                      <a16:colId xmlns:a16="http://schemas.microsoft.com/office/drawing/2014/main" val="1431206326"/>
                    </a:ext>
                  </a:extLst>
                </a:gridCol>
                <a:gridCol w="3310360">
                  <a:extLst>
                    <a:ext uri="{9D8B030D-6E8A-4147-A177-3AD203B41FA5}">
                      <a16:colId xmlns:a16="http://schemas.microsoft.com/office/drawing/2014/main" val="3595697744"/>
                    </a:ext>
                  </a:extLst>
                </a:gridCol>
              </a:tblGrid>
              <a:tr h="267231">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$1,541.00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$1,233.00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MORE THAN 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$925.00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LESS THAN 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01712">
                <a:tc gridSpan="2">
                  <a:txBody>
                    <a:bodyPr/>
                    <a:lstStyle/>
                    <a:p>
                      <a:pPr algn="ctr" fontAlgn="ctr"/>
                      <a:r>
                        <a:rPr lang="en-US" sz="1400" b="1" i="0" u="none" strike="noStrike" dirty="0">
                          <a:solidFill>
                            <a:srgbClr val="000000"/>
                          </a:solidFill>
                          <a:effectLst/>
                          <a:latin typeface="Century Gothic" panose="020B0502020202020204" pitchFamily="34" charset="0"/>
                        </a:rPr>
                        <a:t>**VA will only pay up to the amount of Tuition and Fees</a:t>
                      </a:r>
                    </a:p>
                  </a:txBody>
                  <a:tcPr marL="83127" marR="831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graphicFrame>
        <p:nvGraphicFramePr>
          <p:cNvPr id="10" name="Table 9">
            <a:extLst>
              <a:ext uri="{FF2B5EF4-FFF2-40B4-BE49-F238E27FC236}">
                <a16:creationId xmlns:a16="http://schemas.microsoft.com/office/drawing/2014/main" id="{6C962C7C-D2C5-4B11-991A-35A742415D81}"/>
              </a:ext>
            </a:extLst>
          </p:cNvPr>
          <p:cNvGraphicFramePr>
            <a:graphicFrameLocks noGrp="1"/>
          </p:cNvGraphicFramePr>
          <p:nvPr>
            <p:extLst>
              <p:ext uri="{D42A27DB-BD31-4B8C-83A1-F6EECF244321}">
                <p14:modId xmlns:p14="http://schemas.microsoft.com/office/powerpoint/2010/main" val="2829940716"/>
              </p:ext>
            </p:extLst>
          </p:nvPr>
        </p:nvGraphicFramePr>
        <p:xfrm>
          <a:off x="3793346" y="1461612"/>
          <a:ext cx="6647022" cy="1833259"/>
        </p:xfrm>
        <a:graphic>
          <a:graphicData uri="http://schemas.openxmlformats.org/drawingml/2006/table">
            <a:tbl>
              <a:tblPr firstRow="1"/>
              <a:tblGrid>
                <a:gridCol w="3336662">
                  <a:extLst>
                    <a:ext uri="{9D8B030D-6E8A-4147-A177-3AD203B41FA5}">
                      <a16:colId xmlns:a16="http://schemas.microsoft.com/office/drawing/2014/main" val="1431206326"/>
                    </a:ext>
                  </a:extLst>
                </a:gridCol>
                <a:gridCol w="3310360">
                  <a:extLst>
                    <a:ext uri="{9D8B030D-6E8A-4147-A177-3AD203B41FA5}">
                      <a16:colId xmlns:a16="http://schemas.microsoft.com/office/drawing/2014/main" val="3595697744"/>
                    </a:ext>
                  </a:extLst>
                </a:gridCol>
              </a:tblGrid>
              <a:tr h="267231">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$1446.00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$1,157.00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MORE THAN 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$868.00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16079">
                <a:tc>
                  <a:txBody>
                    <a:bodyPr/>
                    <a:lstStyle/>
                    <a:p>
                      <a:pPr algn="ctr" fontAlgn="ctr"/>
                      <a:r>
                        <a:rPr lang="en-US" sz="1100" b="1" i="0" u="none" strike="noStrike" dirty="0">
                          <a:solidFill>
                            <a:srgbClr val="000000"/>
                          </a:solidFill>
                          <a:effectLst/>
                          <a:latin typeface="Century Gothic" panose="020B0502020202020204" pitchFamily="34" charset="0"/>
                        </a:rPr>
                        <a:t>LESS THAN 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entury Gothic" panose="020B0502020202020204" pitchFamily="34" charset="0"/>
                        </a:rPr>
                        <a:t>$0.00**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01712">
                <a:tc gridSpan="2">
                  <a:txBody>
                    <a:bodyPr/>
                    <a:lstStyle/>
                    <a:p>
                      <a:pPr algn="ctr" fontAlgn="ctr"/>
                      <a:r>
                        <a:rPr lang="en-US" sz="1400" b="1" i="0" u="none" strike="noStrike" dirty="0">
                          <a:solidFill>
                            <a:srgbClr val="000000"/>
                          </a:solidFill>
                          <a:effectLst/>
                          <a:latin typeface="Century Gothic" panose="020B0502020202020204" pitchFamily="34" charset="0"/>
                        </a:rPr>
                        <a:t>**Must be over half time to receive MHA funds</a:t>
                      </a:r>
                    </a:p>
                  </a:txBody>
                  <a:tcPr marL="83127" marR="83127"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grpSp>
        <p:nvGrpSpPr>
          <p:cNvPr id="24" name="Group 23">
            <a:extLst>
              <a:ext uri="{FF2B5EF4-FFF2-40B4-BE49-F238E27FC236}">
                <a16:creationId xmlns:a16="http://schemas.microsoft.com/office/drawing/2014/main" id="{773E8AF1-87D6-4D22-8FC4-34936A602F50}"/>
              </a:ext>
              <a:ext uri="{C183D7F6-B498-43B3-948B-1728B52AA6E4}">
                <adec:decorative xmlns:adec="http://schemas.microsoft.com/office/drawing/2017/decorative" val="1"/>
              </a:ext>
            </a:extLst>
          </p:cNvPr>
          <p:cNvGrpSpPr/>
          <p:nvPr/>
        </p:nvGrpSpPr>
        <p:grpSpPr>
          <a:xfrm>
            <a:off x="1695977" y="1461612"/>
            <a:ext cx="2097376" cy="3666518"/>
            <a:chOff x="1256127" y="1461612"/>
            <a:chExt cx="2097376" cy="3666518"/>
          </a:xfrm>
        </p:grpSpPr>
        <p:grpSp>
          <p:nvGrpSpPr>
            <p:cNvPr id="20" name="Group 19">
              <a:extLst>
                <a:ext uri="{FF2B5EF4-FFF2-40B4-BE49-F238E27FC236}">
                  <a16:creationId xmlns:a16="http://schemas.microsoft.com/office/drawing/2014/main" id="{58601F11-ABAD-4729-B18A-08566ECC8D1B}"/>
                </a:ext>
              </a:extLst>
            </p:cNvPr>
            <p:cNvGrpSpPr/>
            <p:nvPr/>
          </p:nvGrpSpPr>
          <p:grpSpPr>
            <a:xfrm>
              <a:off x="1256127" y="1461612"/>
              <a:ext cx="2097376" cy="1833259"/>
              <a:chOff x="1256127" y="1461612"/>
              <a:chExt cx="2097376" cy="1833259"/>
            </a:xfrm>
          </p:grpSpPr>
          <p:sp>
            <p:nvSpPr>
              <p:cNvPr id="17" name="TextBox 16">
                <a:extLst>
                  <a:ext uri="{FF2B5EF4-FFF2-40B4-BE49-F238E27FC236}">
                    <a16:creationId xmlns:a16="http://schemas.microsoft.com/office/drawing/2014/main" id="{E6FE764A-9DED-4C17-9AF7-97C0A0DFAB88}"/>
                  </a:ext>
                </a:extLst>
              </p:cNvPr>
              <p:cNvSpPr txBox="1"/>
              <p:nvPr/>
            </p:nvSpPr>
            <p:spPr>
              <a:xfrm>
                <a:off x="1518893" y="1940550"/>
                <a:ext cx="1576873" cy="923330"/>
              </a:xfrm>
              <a:prstGeom prst="rect">
                <a:avLst/>
              </a:prstGeom>
              <a:noFill/>
            </p:spPr>
            <p:txBody>
              <a:bodyPr wrap="square" rtlCol="0">
                <a:spAutoFit/>
              </a:bodyPr>
              <a:lstStyle/>
              <a:p>
                <a:pPr algn="ctr"/>
                <a:r>
                  <a:rPr lang="en-US" b="1" dirty="0"/>
                  <a:t>Discharge AFTER 1/1/2018</a:t>
                </a:r>
              </a:p>
            </p:txBody>
          </p:sp>
          <p:sp>
            <p:nvSpPr>
              <p:cNvPr id="18" name="Rectangle 17">
                <a:extLst>
                  <a:ext uri="{FF2B5EF4-FFF2-40B4-BE49-F238E27FC236}">
                    <a16:creationId xmlns:a16="http://schemas.microsoft.com/office/drawing/2014/main" id="{B444A2FE-A691-4177-8012-2C216643E966}"/>
                  </a:ext>
                </a:extLst>
              </p:cNvPr>
              <p:cNvSpPr/>
              <p:nvPr/>
            </p:nvSpPr>
            <p:spPr>
              <a:xfrm>
                <a:off x="1256127" y="1461612"/>
                <a:ext cx="2097376" cy="18332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171EB73-E5A7-4B2E-9779-B63DE275D208}"/>
                </a:ext>
              </a:extLst>
            </p:cNvPr>
            <p:cNvGrpSpPr/>
            <p:nvPr/>
          </p:nvGrpSpPr>
          <p:grpSpPr>
            <a:xfrm>
              <a:off x="1256127" y="3294871"/>
              <a:ext cx="2097376" cy="1833259"/>
              <a:chOff x="1256127" y="3294871"/>
              <a:chExt cx="2097376" cy="1833259"/>
            </a:xfrm>
          </p:grpSpPr>
          <p:sp>
            <p:nvSpPr>
              <p:cNvPr id="15" name="TextBox 14">
                <a:extLst>
                  <a:ext uri="{FF2B5EF4-FFF2-40B4-BE49-F238E27FC236}">
                    <a16:creationId xmlns:a16="http://schemas.microsoft.com/office/drawing/2014/main" id="{BE21929B-0EE6-4CBA-B6F9-DFECEE5D1942}"/>
                  </a:ext>
                </a:extLst>
              </p:cNvPr>
              <p:cNvSpPr txBox="1"/>
              <p:nvPr/>
            </p:nvSpPr>
            <p:spPr>
              <a:xfrm>
                <a:off x="1518897" y="3761372"/>
                <a:ext cx="1576873" cy="923330"/>
              </a:xfrm>
              <a:prstGeom prst="rect">
                <a:avLst/>
              </a:prstGeom>
              <a:noFill/>
            </p:spPr>
            <p:txBody>
              <a:bodyPr wrap="square" rtlCol="0">
                <a:spAutoFit/>
              </a:bodyPr>
              <a:lstStyle/>
              <a:p>
                <a:pPr algn="ctr"/>
                <a:r>
                  <a:rPr lang="en-US" b="1" dirty="0"/>
                  <a:t>Discharge PRIOR TO 1/1/2018</a:t>
                </a:r>
              </a:p>
            </p:txBody>
          </p:sp>
          <p:sp>
            <p:nvSpPr>
              <p:cNvPr id="19" name="Rectangle 18">
                <a:extLst>
                  <a:ext uri="{FF2B5EF4-FFF2-40B4-BE49-F238E27FC236}">
                    <a16:creationId xmlns:a16="http://schemas.microsoft.com/office/drawing/2014/main" id="{5F46FD92-07D1-42F1-A589-3F91A1991BF1}"/>
                  </a:ext>
                </a:extLst>
              </p:cNvPr>
              <p:cNvSpPr/>
              <p:nvPr/>
            </p:nvSpPr>
            <p:spPr>
              <a:xfrm>
                <a:off x="1256127" y="3294871"/>
                <a:ext cx="2097376" cy="183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62FC7DC1-B2C9-8443-8C54-2323075872B9}"/>
              </a:ext>
            </a:extLst>
          </p:cNvPr>
          <p:cNvSpPr>
            <a:spLocks noGrp="1"/>
          </p:cNvSpPr>
          <p:nvPr>
            <p:ph type="title"/>
          </p:nvPr>
        </p:nvSpPr>
        <p:spPr>
          <a:xfrm>
            <a:off x="1828800" y="383383"/>
            <a:ext cx="8534400" cy="920762"/>
          </a:xfrm>
        </p:spPr>
        <p:txBody>
          <a:bodyPr/>
          <a:lstStyle/>
          <a:p>
            <a:pPr algn="ctr"/>
            <a:r>
              <a:rPr lang="en-US" dirty="0"/>
              <a:t>Chapter 33 Payment Table</a:t>
            </a:r>
          </a:p>
        </p:txBody>
      </p:sp>
    </p:spTree>
    <p:extLst>
      <p:ext uri="{BB962C8B-B14F-4D97-AF65-F5344CB8AC3E}">
        <p14:creationId xmlns:p14="http://schemas.microsoft.com/office/powerpoint/2010/main" val="3052124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257426640"/>
              </p:ext>
            </p:extLst>
          </p:nvPr>
        </p:nvGraphicFramePr>
        <p:xfrm>
          <a:off x="2491234" y="1479044"/>
          <a:ext cx="7010401" cy="3029330"/>
        </p:xfrm>
        <a:graphic>
          <a:graphicData uri="http://schemas.openxmlformats.org/drawingml/2006/table">
            <a:tbl>
              <a:tblPr firstRow="1"/>
              <a:tblGrid>
                <a:gridCol w="3894666">
                  <a:extLst>
                    <a:ext uri="{9D8B030D-6E8A-4147-A177-3AD203B41FA5}">
                      <a16:colId xmlns:a16="http://schemas.microsoft.com/office/drawing/2014/main" val="2986049109"/>
                    </a:ext>
                  </a:extLst>
                </a:gridCol>
                <a:gridCol w="3115735">
                  <a:extLst>
                    <a:ext uri="{9D8B030D-6E8A-4147-A177-3AD203B41FA5}">
                      <a16:colId xmlns:a16="http://schemas.microsoft.com/office/drawing/2014/main" val="2988976629"/>
                    </a:ext>
                  </a:extLst>
                </a:gridCol>
              </a:tblGrid>
              <a:tr h="514361">
                <a:tc>
                  <a:txBody>
                    <a:bodyPr/>
                    <a:lstStyle/>
                    <a:p>
                      <a:pPr algn="ctr" fontAlgn="b"/>
                      <a:r>
                        <a:rPr lang="en-US" sz="1400" b="1" i="0" u="none" strike="noStrike" dirty="0">
                          <a:solidFill>
                            <a:srgbClr val="000000"/>
                          </a:solidFill>
                          <a:effectLst/>
                          <a:latin typeface="Century Gothic" panose="020B0502020202020204" pitchFamily="34" charset="0"/>
                        </a:rPr>
                        <a:t>Service Requirement: Active Duty Time                         (Not including BCT or IAT)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 of Maximum Benefit Payable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97993617"/>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36+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634256"/>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Purple Heart Recipient (Regardless of time)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185145"/>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30 continuous days with disability discharge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527746"/>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At least 30 months; less than 36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90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768787"/>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At least 24 months; less than 30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939745"/>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At least 18 months; less than 24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70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074519"/>
                  </a:ext>
                </a:extLst>
              </a:tr>
              <a:tr h="312595">
                <a:tc>
                  <a:txBody>
                    <a:bodyPr/>
                    <a:lstStyle/>
                    <a:p>
                      <a:pPr algn="ctr" fontAlgn="b"/>
                      <a:r>
                        <a:rPr lang="en-US" sz="1400" b="1" i="0" u="none" strike="noStrike" dirty="0">
                          <a:solidFill>
                            <a:srgbClr val="000000"/>
                          </a:solidFill>
                          <a:effectLst/>
                          <a:latin typeface="Century Gothic" panose="020B0502020202020204" pitchFamily="34" charset="0"/>
                        </a:rPr>
                        <a:t>At least 06 months; less than 18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60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8171613"/>
                  </a:ext>
                </a:extLst>
              </a:tr>
              <a:tr h="326804">
                <a:tc>
                  <a:txBody>
                    <a:bodyPr/>
                    <a:lstStyle/>
                    <a:p>
                      <a:pPr algn="ctr" fontAlgn="b"/>
                      <a:r>
                        <a:rPr lang="en-US" sz="1400" b="1" i="0" u="none" strike="noStrike" dirty="0">
                          <a:solidFill>
                            <a:srgbClr val="000000"/>
                          </a:solidFill>
                          <a:effectLst/>
                          <a:latin typeface="Century Gothic" panose="020B0502020202020204" pitchFamily="34" charset="0"/>
                        </a:rPr>
                        <a:t>At least 90 days; less than 06 months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entury Gothic" panose="020B0502020202020204" pitchFamily="34" charset="0"/>
                        </a:rPr>
                        <a:t>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3331507"/>
                  </a:ext>
                </a:extLst>
              </a:tr>
            </a:tbl>
          </a:graphicData>
        </a:graphic>
      </p:graphicFrame>
      <p:sp>
        <p:nvSpPr>
          <p:cNvPr id="2" name="Title 1">
            <a:extLst>
              <a:ext uri="{FF2B5EF4-FFF2-40B4-BE49-F238E27FC236}">
                <a16:creationId xmlns:a16="http://schemas.microsoft.com/office/drawing/2014/main" id="{518970F2-F272-8C4F-9AE1-4B77A8290320}"/>
              </a:ext>
            </a:extLst>
          </p:cNvPr>
          <p:cNvSpPr>
            <a:spLocks noGrp="1"/>
          </p:cNvSpPr>
          <p:nvPr>
            <p:ph type="title"/>
          </p:nvPr>
        </p:nvSpPr>
        <p:spPr>
          <a:xfrm>
            <a:off x="1729234" y="527736"/>
            <a:ext cx="8534400" cy="926309"/>
          </a:xfrm>
        </p:spPr>
        <p:txBody>
          <a:bodyPr/>
          <a:lstStyle/>
          <a:p>
            <a:pPr algn="ctr"/>
            <a:r>
              <a:rPr lang="en-US" dirty="0"/>
              <a:t>Chapter 33 Percentage Table</a:t>
            </a:r>
          </a:p>
        </p:txBody>
      </p:sp>
    </p:spTree>
    <p:extLst>
      <p:ext uri="{BB962C8B-B14F-4D97-AF65-F5344CB8AC3E}">
        <p14:creationId xmlns:p14="http://schemas.microsoft.com/office/powerpoint/2010/main" val="3827510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35 (DEA)</a:t>
            </a:r>
          </a:p>
        </p:txBody>
      </p:sp>
      <p:sp>
        <p:nvSpPr>
          <p:cNvPr id="3" name="TextBox 2"/>
          <p:cNvSpPr txBox="1"/>
          <p:nvPr/>
        </p:nvSpPr>
        <p:spPr>
          <a:xfrm>
            <a:off x="684212" y="1054253"/>
            <a:ext cx="5867059" cy="331359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Student receives monthly stipend to pay tuition</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make payments to school</a:t>
            </a:r>
          </a:p>
          <a:p>
            <a:pPr marL="1200150" lvl="2" indent="-285750">
              <a:lnSpc>
                <a:spcPct val="107000"/>
              </a:lnSpc>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Setup payment plan with college</a:t>
            </a:r>
          </a:p>
          <a:p>
            <a:pPr marL="1200150" lvl="2" indent="-285750">
              <a:lnSpc>
                <a:spcPct val="107000"/>
              </a:lnSpc>
              <a:buFont typeface="Arial" panose="020B0604020202020204" pitchFamily="34" charset="0"/>
              <a:buChar char="•"/>
            </a:pPr>
            <a:r>
              <a:rPr lang="en-US" b="1" u="sng" dirty="0">
                <a:solidFill>
                  <a:schemeClr val="bg1"/>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Once balance paid, keep the rest</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Receive up to $1248.00 per month</a:t>
            </a:r>
          </a:p>
          <a:p>
            <a:pPr marL="1200150" lvl="2" indent="-285750">
              <a:lnSpc>
                <a:spcPct val="107000"/>
              </a:lnSpc>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See Payment Table</a:t>
            </a:r>
          </a:p>
          <a:p>
            <a:pPr marR="0" lvl="1">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additional stipend</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book allowance</a:t>
            </a:r>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endParaRPr lang="en-US" dirty="0">
              <a:effectLst>
                <a:outerShdw blurRad="50800" dist="38100" dir="2700000" algn="t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Graduation Cap with military tags in place of tassle">
            <a:extLst>
              <a:ext uri="{FF2B5EF4-FFF2-40B4-BE49-F238E27FC236}">
                <a16:creationId xmlns:a16="http://schemas.microsoft.com/office/drawing/2014/main" id="{74F3BF8C-4487-49A9-8F49-147B73B37321}"/>
              </a:ext>
            </a:extLst>
          </p:cNvPr>
          <p:cNvPicPr>
            <a:picLocks noChangeAspect="1"/>
          </p:cNvPicPr>
          <p:nvPr/>
        </p:nvPicPr>
        <p:blipFill>
          <a:blip r:embed="rId4"/>
          <a:stretch>
            <a:fillRect/>
          </a:stretch>
        </p:blipFill>
        <p:spPr>
          <a:xfrm>
            <a:off x="6261905" y="1767745"/>
            <a:ext cx="4622412" cy="2600107"/>
          </a:xfrm>
          <a:prstGeom prst="rect">
            <a:avLst/>
          </a:prstGeom>
          <a:effectLst>
            <a:softEdge rad="317500"/>
          </a:effectLst>
        </p:spPr>
      </p:pic>
    </p:spTree>
    <p:extLst>
      <p:ext uri="{BB962C8B-B14F-4D97-AF65-F5344CB8AC3E}">
        <p14:creationId xmlns:p14="http://schemas.microsoft.com/office/powerpoint/2010/main" val="4186159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35 payments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5" name="TextBox 4"/>
          <p:cNvSpPr txBox="1"/>
          <p:nvPr/>
        </p:nvSpPr>
        <p:spPr>
          <a:xfrm>
            <a:off x="3265714" y="705925"/>
            <a:ext cx="5399314" cy="516360"/>
          </a:xfrm>
          <a:prstGeom prst="rect">
            <a:avLst/>
          </a:prstGeom>
          <a:noFill/>
        </p:spPr>
        <p:txBody>
          <a:bodyPr wrap="square" rtlCol="0">
            <a:spAutoFit/>
          </a:bodyPr>
          <a:lstStyle/>
          <a:p>
            <a:pPr algn="ctr">
              <a:lnSpc>
                <a:spcPct val="107000"/>
              </a:lnSpc>
              <a:spcAft>
                <a:spcPts val="800"/>
              </a:spcAft>
            </a:pPr>
            <a:r>
              <a:rPr lang="en-US" sz="2800" b="1" dirty="0">
                <a:solidFill>
                  <a:srgbClr val="00206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Chapter 35 Payment Table</a:t>
            </a:r>
          </a:p>
        </p:txBody>
      </p:sp>
      <p:graphicFrame>
        <p:nvGraphicFramePr>
          <p:cNvPr id="3" name="Table 2"/>
          <p:cNvGraphicFramePr>
            <a:graphicFrameLocks noGrp="1"/>
          </p:cNvGraphicFramePr>
          <p:nvPr>
            <p:extLst>
              <p:ext uri="{D42A27DB-BD31-4B8C-83A1-F6EECF244321}">
                <p14:modId xmlns:p14="http://schemas.microsoft.com/office/powerpoint/2010/main" val="4285801745"/>
              </p:ext>
            </p:extLst>
          </p:nvPr>
        </p:nvGraphicFramePr>
        <p:xfrm>
          <a:off x="2208212" y="1461611"/>
          <a:ext cx="7609556" cy="2447423"/>
        </p:xfrm>
        <a:graphic>
          <a:graphicData uri="http://schemas.openxmlformats.org/drawingml/2006/table">
            <a:tbl>
              <a:tblPr firstRow="1"/>
              <a:tblGrid>
                <a:gridCol w="4227531">
                  <a:extLst>
                    <a:ext uri="{9D8B030D-6E8A-4147-A177-3AD203B41FA5}">
                      <a16:colId xmlns:a16="http://schemas.microsoft.com/office/drawing/2014/main" val="1431206326"/>
                    </a:ext>
                  </a:extLst>
                </a:gridCol>
                <a:gridCol w="3382025">
                  <a:extLst>
                    <a:ext uri="{9D8B030D-6E8A-4147-A177-3AD203B41FA5}">
                      <a16:colId xmlns:a16="http://schemas.microsoft.com/office/drawing/2014/main" val="3595697744"/>
                    </a:ext>
                  </a:extLst>
                </a:gridCol>
              </a:tblGrid>
              <a:tr h="304292">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$1,298.00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59915">
                <a:tc>
                  <a:txBody>
                    <a:bodyPr/>
                    <a:lstStyle/>
                    <a:p>
                      <a:pPr algn="ctr" fontAlgn="ctr"/>
                      <a:r>
                        <a:rPr lang="en-US" sz="1400" b="1" i="0" u="none" strike="noStrike">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$1026.00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59915">
                <a:tc>
                  <a:txBody>
                    <a:bodyPr/>
                    <a:lstStyle/>
                    <a:p>
                      <a:pPr algn="ctr" fontAlgn="ctr"/>
                      <a:r>
                        <a:rPr lang="en-US" sz="1400" b="1" i="0" u="none" strike="noStrike">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$753.00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Less than 1/2 time, more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$753.00**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Less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$325.00**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890695"/>
                  </a:ext>
                </a:extLst>
              </a:tr>
              <a:tr h="343556">
                <a:tc gridSpan="2">
                  <a:txBody>
                    <a:bodyPr/>
                    <a:lstStyle/>
                    <a:p>
                      <a:pPr algn="ctr" fontAlgn="ctr"/>
                      <a:r>
                        <a:rPr lang="en-US" sz="1400" b="1" i="0" u="none" strike="noStrike" dirty="0">
                          <a:solidFill>
                            <a:srgbClr val="000000"/>
                          </a:solidFill>
                          <a:effectLst/>
                          <a:latin typeface="Century Gothic" panose="020B0502020202020204" pitchFamily="34" charset="0"/>
                        </a:rPr>
                        <a:t>**VA will only pay up to the amount of Tuition and Fees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spTree>
    <p:extLst>
      <p:ext uri="{BB962C8B-B14F-4D97-AF65-F5344CB8AC3E}">
        <p14:creationId xmlns:p14="http://schemas.microsoft.com/office/powerpoint/2010/main" val="200881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1606</a:t>
            </a:r>
          </a:p>
        </p:txBody>
      </p:sp>
      <p:sp>
        <p:nvSpPr>
          <p:cNvPr id="3" name="TextBox 2"/>
          <p:cNvSpPr txBox="1"/>
          <p:nvPr/>
        </p:nvSpPr>
        <p:spPr>
          <a:xfrm>
            <a:off x="684212" y="591263"/>
            <a:ext cx="8372702" cy="5051896"/>
          </a:xfrm>
          <a:prstGeom prst="rect">
            <a:avLst/>
          </a:prstGeom>
          <a:noFill/>
        </p:spPr>
        <p:txBody>
          <a:bodyPr wrap="square" rtlCol="0">
            <a:spAutoFit/>
          </a:bodyPr>
          <a:lstStyle/>
          <a:p>
            <a:endParaRPr lang="en-US" sz="2800" dirty="0">
              <a:effectLst>
                <a:outerShdw blurRad="50800" dist="38100" algn="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National Guard and Reserve</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active duty time</a:t>
            </a:r>
          </a:p>
          <a:p>
            <a:pPr marR="0" lvl="1">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tuition and fees</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No book stipend</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Receive monthly stipend</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Based on Rate of Pursuit (See Payment Table)</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Possible “Kicker” (Extra Money)</a:t>
            </a:r>
          </a:p>
          <a:p>
            <a:pPr marL="1257300" lvl="2" indent="-342900">
              <a:lnSpc>
                <a:spcPct val="107000"/>
              </a:lnSpc>
              <a:buFont typeface="Arial" panose="020B0604020202020204" pitchFamily="34" charset="0"/>
              <a:buChar char="•"/>
            </a:pPr>
            <a:r>
              <a:rPr lang="en-US" b="1" i="1" u="sng" dirty="0">
                <a:solidFill>
                  <a:schemeClr val="bg1"/>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(Check enlistment contract and/or College Fund Contract)</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verify attendance</a:t>
            </a:r>
          </a:p>
          <a:p>
            <a:pPr marL="1143000" marR="0" lvl="2" indent="-228600">
              <a:lnSpc>
                <a:spcPct val="107000"/>
              </a:lnSpc>
              <a:spcBef>
                <a:spcPts val="0"/>
              </a:spcBef>
              <a:spcAft>
                <a:spcPts val="0"/>
              </a:spcAft>
              <a:buFont typeface="Wingdings" panose="05000000000000000000" pitchFamily="2"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Last day of each month </a:t>
            </a:r>
            <a:r>
              <a:rPr lang="en-US" b="1" i="1" u="sng" dirty="0">
                <a:solidFill>
                  <a:schemeClr val="bg1"/>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(Cannot verify prior to last day)</a:t>
            </a:r>
          </a:p>
          <a:p>
            <a:pPr marL="1143000" marR="0" lvl="2" indent="-228600">
              <a:lnSpc>
                <a:spcPct val="107000"/>
              </a:lnSpc>
              <a:spcBef>
                <a:spcPts val="0"/>
              </a:spcBef>
              <a:spcAft>
                <a:spcPts val="800"/>
              </a:spcAft>
              <a:buFont typeface="Wingdings" panose="05000000000000000000" pitchFamily="2"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Payment received approx. 1 week after </a:t>
            </a:r>
          </a:p>
          <a:p>
            <a:pPr marL="285750" indent="-285750">
              <a:buFont typeface="Arial" panose="020B0604020202020204" pitchFamily="34" charset="0"/>
              <a:buChar char="•"/>
            </a:pPr>
            <a:endParaRPr lang="en-US" dirty="0">
              <a:effectLst>
                <a:outerShdw blurRad="50800" dist="38100" dir="2700000" algn="t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Military graduate holding degree">
            <a:extLst>
              <a:ext uri="{FF2B5EF4-FFF2-40B4-BE49-F238E27FC236}">
                <a16:creationId xmlns:a16="http://schemas.microsoft.com/office/drawing/2014/main" id="{4CE4DC5D-4A0C-45B4-B981-9C05AC7B4D8D}"/>
              </a:ext>
            </a:extLst>
          </p:cNvPr>
          <p:cNvPicPr>
            <a:picLocks noChangeAspect="1"/>
          </p:cNvPicPr>
          <p:nvPr/>
        </p:nvPicPr>
        <p:blipFill>
          <a:blip r:embed="rId4"/>
          <a:stretch>
            <a:fillRect/>
          </a:stretch>
        </p:blipFill>
        <p:spPr>
          <a:xfrm>
            <a:off x="6675664" y="1121659"/>
            <a:ext cx="4762500" cy="2114550"/>
          </a:xfrm>
          <a:prstGeom prst="rect">
            <a:avLst/>
          </a:prstGeom>
          <a:effectLst>
            <a:softEdge rad="127000"/>
          </a:effectLst>
        </p:spPr>
      </p:pic>
    </p:spTree>
    <p:extLst>
      <p:ext uri="{BB962C8B-B14F-4D97-AF65-F5344CB8AC3E}">
        <p14:creationId xmlns:p14="http://schemas.microsoft.com/office/powerpoint/2010/main" val="220893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8" name="Picture 7" descr="Lansing Community College Foundation"/>
          <p:cNvPicPr>
            <a:picLocks noChangeAspect="1"/>
          </p:cNvPicPr>
          <p:nvPr/>
        </p:nvPicPr>
        <p:blipFill>
          <a:blip r:embed="rId4"/>
          <a:stretch>
            <a:fillRect/>
          </a:stretch>
        </p:blipFill>
        <p:spPr>
          <a:xfrm>
            <a:off x="6304484" y="2112546"/>
            <a:ext cx="4946123" cy="1545054"/>
          </a:xfrm>
          <a:prstGeom prst="rect">
            <a:avLst/>
          </a:prstGeom>
          <a:ln>
            <a:noFill/>
          </a:ln>
          <a:effectLst>
            <a:softEdge rad="112500"/>
          </a:effectLst>
        </p:spPr>
      </p:pic>
      <p:sp>
        <p:nvSpPr>
          <p:cNvPr id="7" name="TextBox 6"/>
          <p:cNvSpPr txBox="1"/>
          <p:nvPr/>
        </p:nvSpPr>
        <p:spPr>
          <a:xfrm>
            <a:off x="684213" y="1876255"/>
            <a:ext cx="5302520" cy="2277547"/>
          </a:xfrm>
          <a:prstGeom prst="rect">
            <a:avLst/>
          </a:prstGeom>
          <a:noFill/>
        </p:spPr>
        <p:txBody>
          <a:bodyPr wrap="square" rtlCol="0">
            <a:spAutoFit/>
          </a:bodyPr>
          <a:lstStyle/>
          <a:p>
            <a:pPr marL="342900" marR="0" lvl="0" indent="-342900">
              <a:spcBef>
                <a:spcPts val="0"/>
              </a:spcBef>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ea typeface="Times New Roman" panose="02020603050405020304" pitchFamily="18" charset="0"/>
                <a:cs typeface="Helvetica" pitchFamily="34" charset="0"/>
              </a:rPr>
              <a:t>LCC Foundation Fund</a:t>
            </a:r>
            <a:endParaRPr lang="en-US" b="1" dirty="0">
              <a:solidFill>
                <a:srgbClr val="FFFF00"/>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ea typeface="Times New Roman" panose="02020603050405020304" pitchFamily="18" charset="0"/>
                <a:cs typeface="Helvetica" pitchFamily="34" charset="0"/>
              </a:rPr>
              <a:t>Limited Funds</a:t>
            </a: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ea typeface="Calibri" panose="020F0502020204030204" pitchFamily="34" charset="0"/>
                <a:cs typeface="Helvetica" pitchFamily="34" charset="0"/>
              </a:rPr>
              <a:t>Up to $200.00</a:t>
            </a:r>
            <a:endParaRPr lang="en-US" b="1" dirty="0">
              <a:solidFill>
                <a:srgbClr val="FFFF00"/>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ea typeface="Times New Roman" panose="02020603050405020304" pitchFamily="18" charset="0"/>
                <a:cs typeface="Helvetica" pitchFamily="34" charset="0"/>
              </a:rPr>
              <a:t>Used for emergency purposes</a:t>
            </a:r>
            <a:endParaRPr lang="en-US" b="1" dirty="0">
              <a:solidFill>
                <a:srgbClr val="FFFF00"/>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endParaRPr>
          </a:p>
          <a:p>
            <a:pPr marL="1200150" marR="0" lvl="2" indent="-285750">
              <a:spcBef>
                <a:spcPts val="0"/>
              </a:spcBef>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ea typeface="Times New Roman" panose="02020603050405020304" pitchFamily="18" charset="0"/>
                <a:cs typeface="Helvetica" pitchFamily="34" charset="0"/>
              </a:rPr>
              <a:t>Rent, gas, food, utilities, etc.</a:t>
            </a:r>
            <a:endParaRPr lang="en-US" b="1" dirty="0">
              <a:solidFill>
                <a:srgbClr val="FFFF00"/>
              </a:solidFill>
              <a:effectLst>
                <a:outerShdw blurRad="50800" dist="38100" dir="2700000" algn="tl" rotWithShape="0">
                  <a:prstClr val="black">
                    <a:alpha val="40000"/>
                  </a:prstClr>
                </a:outerShdw>
              </a:effectLst>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ea typeface="Times New Roman" panose="02020603050405020304" pitchFamily="18" charset="0"/>
                <a:cs typeface="Helvetica" pitchFamily="34" charset="0"/>
              </a:rPr>
              <a:t>Money given, typically repaid later in semester</a:t>
            </a:r>
            <a:endParaRPr lang="en-US" dirty="0"/>
          </a:p>
          <a:p>
            <a:endParaRPr lang="en-US" sz="1600" dirty="0"/>
          </a:p>
        </p:txBody>
      </p:sp>
      <p:sp>
        <p:nvSpPr>
          <p:cNvPr id="6" name="Title 1">
            <a:extLst>
              <a:ext uri="{FF2B5EF4-FFF2-40B4-BE49-F238E27FC236}">
                <a16:creationId xmlns:a16="http://schemas.microsoft.com/office/drawing/2014/main" id="{4BBA98D1-865A-40EB-BEFA-29DE12C81CF4}"/>
              </a:ext>
            </a:extLst>
          </p:cNvPr>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Emergency Funding</a:t>
            </a:r>
          </a:p>
        </p:txBody>
      </p:sp>
    </p:spTree>
    <p:extLst>
      <p:ext uri="{BB962C8B-B14F-4D97-AF65-F5344CB8AC3E}">
        <p14:creationId xmlns:p14="http://schemas.microsoft.com/office/powerpoint/2010/main" val="3888197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Chapter 1606 payments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5" name="TextBox 4"/>
          <p:cNvSpPr txBox="1"/>
          <p:nvPr/>
        </p:nvSpPr>
        <p:spPr>
          <a:xfrm>
            <a:off x="3265714" y="705925"/>
            <a:ext cx="5399314" cy="516360"/>
          </a:xfrm>
          <a:prstGeom prst="rect">
            <a:avLst/>
          </a:prstGeom>
          <a:noFill/>
        </p:spPr>
        <p:txBody>
          <a:bodyPr wrap="square" rtlCol="0">
            <a:spAutoFit/>
          </a:bodyPr>
          <a:lstStyle/>
          <a:p>
            <a:pPr algn="ctr">
              <a:lnSpc>
                <a:spcPct val="107000"/>
              </a:lnSpc>
              <a:spcAft>
                <a:spcPts val="800"/>
              </a:spcAft>
            </a:pPr>
            <a:r>
              <a:rPr lang="en-US" sz="2800" b="1" dirty="0">
                <a:solidFill>
                  <a:srgbClr val="00206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Chapter 1606 Payment Table</a:t>
            </a:r>
          </a:p>
        </p:txBody>
      </p:sp>
      <p:graphicFrame>
        <p:nvGraphicFramePr>
          <p:cNvPr id="3" name="Table 2"/>
          <p:cNvGraphicFramePr>
            <a:graphicFrameLocks noGrp="1"/>
          </p:cNvGraphicFramePr>
          <p:nvPr>
            <p:extLst>
              <p:ext uri="{D42A27DB-BD31-4B8C-83A1-F6EECF244321}">
                <p14:modId xmlns:p14="http://schemas.microsoft.com/office/powerpoint/2010/main" val="864989028"/>
              </p:ext>
            </p:extLst>
          </p:nvPr>
        </p:nvGraphicFramePr>
        <p:xfrm>
          <a:off x="2208212" y="1461611"/>
          <a:ext cx="7609556" cy="2447423"/>
        </p:xfrm>
        <a:graphic>
          <a:graphicData uri="http://schemas.openxmlformats.org/drawingml/2006/table">
            <a:tbl>
              <a:tblPr firstRow="1"/>
              <a:tblGrid>
                <a:gridCol w="4227531">
                  <a:extLst>
                    <a:ext uri="{9D8B030D-6E8A-4147-A177-3AD203B41FA5}">
                      <a16:colId xmlns:a16="http://schemas.microsoft.com/office/drawing/2014/main" val="1431206326"/>
                    </a:ext>
                  </a:extLst>
                </a:gridCol>
                <a:gridCol w="3382025">
                  <a:extLst>
                    <a:ext uri="{9D8B030D-6E8A-4147-A177-3AD203B41FA5}">
                      <a16:colId xmlns:a16="http://schemas.microsoft.com/office/drawing/2014/main" val="3595697744"/>
                    </a:ext>
                  </a:extLst>
                </a:gridCol>
              </a:tblGrid>
              <a:tr h="304292">
                <a:tc>
                  <a:txBody>
                    <a:bodyPr/>
                    <a:lstStyle/>
                    <a:p>
                      <a:pPr algn="ctr" fontAlgn="ctr"/>
                      <a:r>
                        <a:rPr lang="en-US" sz="14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entury Gothic" panose="020B0502020202020204" pitchFamily="34" charset="0"/>
                        </a:rPr>
                        <a:t>Monthly Rate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2545072"/>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$407.00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114651"/>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$305.00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1334071"/>
                  </a:ext>
                </a:extLst>
              </a:tr>
              <a:tr h="359915">
                <a:tc>
                  <a:txBody>
                    <a:bodyPr/>
                    <a:lstStyle/>
                    <a:p>
                      <a:pPr algn="ctr" fontAlgn="ctr"/>
                      <a:r>
                        <a:rPr lang="en-US" sz="1400" b="1" i="0" u="none" strike="noStrike">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$204.00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2899"/>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Less than 1/2 time, more than 1/4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$204.00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48360"/>
                  </a:ext>
                </a:extLst>
              </a:tr>
              <a:tr h="359915">
                <a:tc>
                  <a:txBody>
                    <a:bodyPr/>
                    <a:lstStyle/>
                    <a:p>
                      <a:pPr algn="ctr" fontAlgn="ctr"/>
                      <a:r>
                        <a:rPr lang="en-US" sz="1400" b="1" i="0" u="none" strike="noStrike" dirty="0">
                          <a:solidFill>
                            <a:srgbClr val="000000"/>
                          </a:solidFill>
                          <a:effectLst/>
                          <a:latin typeface="Century Gothic" panose="020B0502020202020204" pitchFamily="34" charset="0"/>
                        </a:rPr>
                        <a:t>¼</a:t>
                      </a:r>
                      <a:r>
                        <a:rPr lang="en-US" sz="1400" b="1" i="0" u="none" strike="noStrike" baseline="0" dirty="0">
                          <a:solidFill>
                            <a:srgbClr val="000000"/>
                          </a:solidFill>
                          <a:effectLst/>
                          <a:latin typeface="Century Gothic" panose="020B0502020202020204" pitchFamily="34" charset="0"/>
                        </a:rPr>
                        <a:t> Time or Less</a:t>
                      </a:r>
                      <a:endParaRPr lang="en-US" sz="1400" b="1"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$102.00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890695"/>
                  </a:ext>
                </a:extLst>
              </a:tr>
              <a:tr h="343556">
                <a:tc gridSpan="2">
                  <a:txBody>
                    <a:bodyPr/>
                    <a:lstStyle/>
                    <a:p>
                      <a:pPr algn="ctr" fontAlgn="ctr"/>
                      <a:r>
                        <a:rPr lang="en-US" sz="1400" b="1" i="0" u="none" strike="noStrike" dirty="0">
                          <a:solidFill>
                            <a:srgbClr val="000000"/>
                          </a:solidFill>
                          <a:effectLst/>
                          <a:latin typeface="Century Gothic" panose="020B0502020202020204" pitchFamily="34" charset="0"/>
                        </a:rPr>
                        <a:t>**Rates could be higher </a:t>
                      </a:r>
                      <a:r>
                        <a:rPr lang="en-US" sz="1400" b="1" i="0" u="none" strike="noStrike" baseline="0" dirty="0">
                          <a:solidFill>
                            <a:srgbClr val="000000"/>
                          </a:solidFill>
                          <a:effectLst/>
                          <a:latin typeface="Century Gothic" panose="020B0502020202020204" pitchFamily="34" charset="0"/>
                        </a:rPr>
                        <a:t>if GI Bill Kicker is applicable</a:t>
                      </a:r>
                      <a:endParaRPr lang="en-US" sz="1400" b="1"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57636015"/>
                  </a:ext>
                </a:extLst>
              </a:tr>
            </a:tbl>
          </a:graphicData>
        </a:graphic>
      </p:graphicFrame>
    </p:spTree>
    <p:extLst>
      <p:ext uri="{BB962C8B-B14F-4D97-AF65-F5344CB8AC3E}">
        <p14:creationId xmlns:p14="http://schemas.microsoft.com/office/powerpoint/2010/main" val="1774501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Michigan National Guard&#10;State Tuition Assistance Program&#10;www.michigan.gov/mingstap">
            <a:extLst>
              <a:ext uri="{FF2B5EF4-FFF2-40B4-BE49-F238E27FC236}">
                <a16:creationId xmlns:a16="http://schemas.microsoft.com/office/drawing/2014/main" id="{5394E9D6-9736-4F29-B996-F353C926C1A3}"/>
              </a:ext>
            </a:extLst>
          </p:cNvPr>
          <p:cNvPicPr>
            <a:picLocks noChangeAspect="1"/>
          </p:cNvPicPr>
          <p:nvPr/>
        </p:nvPicPr>
        <p:blipFill>
          <a:blip r:embed="rId4"/>
          <a:stretch>
            <a:fillRect/>
          </a:stretch>
        </p:blipFill>
        <p:spPr>
          <a:xfrm>
            <a:off x="8012256" y="1032235"/>
            <a:ext cx="3407889" cy="2555917"/>
          </a:xfrm>
          <a:prstGeom prst="rect">
            <a:avLst/>
          </a:prstGeom>
          <a:effectLst>
            <a:softEdge rad="127000"/>
          </a:effectLst>
        </p:spPr>
      </p:pic>
      <p:sp>
        <p:nvSpPr>
          <p:cNvPr id="3" name="TextBox 2"/>
          <p:cNvSpPr txBox="1"/>
          <p:nvPr/>
        </p:nvSpPr>
        <p:spPr>
          <a:xfrm>
            <a:off x="674169" y="589074"/>
            <a:ext cx="8941051" cy="4944943"/>
          </a:xfrm>
          <a:prstGeom prst="rect">
            <a:avLst/>
          </a:prstGeom>
          <a:noFill/>
        </p:spPr>
        <p:txBody>
          <a:bodyPr wrap="square" rtlCol="0">
            <a:spAutoFit/>
          </a:bodyPr>
          <a:lstStyle/>
          <a:p>
            <a:endParaRPr lang="en-US" sz="2800" dirty="0">
              <a:effectLst>
                <a:outerShdw blurRad="50800" dist="38100" algn="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Tuition assistance for MI National Guard service members</a:t>
            </a: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remain in good standing with MI Guard</a:t>
            </a:r>
          </a:p>
          <a:p>
            <a:pPr marL="1200150" marR="0" lvl="2" indent="-285750">
              <a:lnSpc>
                <a:spcPct val="107000"/>
              </a:lnSpc>
              <a:spcBef>
                <a:spcPts val="0"/>
              </a:spcBef>
              <a:spcAft>
                <a:spcPts val="0"/>
              </a:spcAft>
              <a:buFont typeface="Arial" panose="020B0604020202020204" pitchFamily="34" charset="0"/>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Reimbursement directly to student AFTER semester</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Student submits grades and costs</a:t>
            </a:r>
          </a:p>
          <a:p>
            <a:pPr marL="800100" lvl="1" indent="-342900">
              <a:lnSpc>
                <a:spcPct val="107000"/>
              </a:lnSpc>
              <a:buFont typeface="Courier New" panose="02070309020205020404" pitchFamily="49" charset="0"/>
              <a:buChar char="o"/>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Pays up to $14,400 Tuition and Fees per academic year</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complete application by 2 weeks AFTER semester starts</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use Federal Tuition Assistance first</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Benefit can be used in conjunction with other benefits</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Must pass all classes with 2.0 or higher for reimbursement</a:t>
            </a:r>
          </a:p>
        </p:txBody>
      </p:sp>
      <p:sp>
        <p:nvSpPr>
          <p:cNvPr id="7" name="Title 1">
            <a:extLst>
              <a:ext uri="{FF2B5EF4-FFF2-40B4-BE49-F238E27FC236}">
                <a16:creationId xmlns:a16="http://schemas.microsoft.com/office/drawing/2014/main" id="{C9309D43-E914-4441-BBF7-7F9D699835A4}"/>
              </a:ext>
            </a:extLst>
          </p:cNvPr>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MING Tuition assistance</a:t>
            </a:r>
          </a:p>
        </p:txBody>
      </p:sp>
    </p:spTree>
    <p:extLst>
      <p:ext uri="{BB962C8B-B14F-4D97-AF65-F5344CB8AC3E}">
        <p14:creationId xmlns:p14="http://schemas.microsoft.com/office/powerpoint/2010/main" val="202890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Army Tuition Assistance Program">
            <a:extLst>
              <a:ext uri="{FF2B5EF4-FFF2-40B4-BE49-F238E27FC236}">
                <a16:creationId xmlns:a16="http://schemas.microsoft.com/office/drawing/2014/main" id="{B32A766E-E193-4675-81EF-8FEB285CF1E6}"/>
              </a:ext>
            </a:extLst>
          </p:cNvPr>
          <p:cNvPicPr>
            <a:picLocks noChangeAspect="1"/>
          </p:cNvPicPr>
          <p:nvPr/>
        </p:nvPicPr>
        <p:blipFill>
          <a:blip r:embed="rId4"/>
          <a:stretch>
            <a:fillRect/>
          </a:stretch>
        </p:blipFill>
        <p:spPr>
          <a:xfrm>
            <a:off x="7158600" y="1240722"/>
            <a:ext cx="4120023" cy="2289556"/>
          </a:xfrm>
          <a:prstGeom prst="rect">
            <a:avLst/>
          </a:prstGeom>
          <a:effectLst>
            <a:softEdge rad="127000"/>
          </a:effectLst>
        </p:spPr>
      </p:pic>
      <p:sp>
        <p:nvSpPr>
          <p:cNvPr id="3" name="TextBox 2"/>
          <p:cNvSpPr txBox="1"/>
          <p:nvPr/>
        </p:nvSpPr>
        <p:spPr>
          <a:xfrm>
            <a:off x="674169" y="589074"/>
            <a:ext cx="8941051" cy="4352217"/>
          </a:xfrm>
          <a:prstGeom prst="rect">
            <a:avLst/>
          </a:prstGeom>
          <a:noFill/>
        </p:spPr>
        <p:txBody>
          <a:bodyPr wrap="square" rtlCol="0">
            <a:spAutoFit/>
          </a:bodyPr>
          <a:lstStyle/>
          <a:p>
            <a:endParaRPr lang="en-US" sz="2800" dirty="0">
              <a:effectLst>
                <a:outerShdw blurRad="50800" dist="38100" algn="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Tuition assistance for Army National Guard/Reserve</a:t>
            </a:r>
          </a:p>
          <a:p>
            <a:pPr marR="0" lvl="2">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Up to $4000/year or 16 credit hours</a:t>
            </a:r>
          </a:p>
          <a:p>
            <a:pPr marL="800100" lvl="1" indent="-342900">
              <a:lnSpc>
                <a:spcPct val="107000"/>
              </a:lnSpc>
              <a:buFont typeface="Courier New" panose="02070309020205020404" pitchFamily="49" charset="0"/>
              <a:buChar char="o"/>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Apply through Army </a:t>
            </a:r>
            <a:r>
              <a:rPr lang="en-US" b="1" dirty="0" err="1">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IgnitED</a:t>
            </a: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 website</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Create account using CAC</a:t>
            </a:r>
          </a:p>
          <a:p>
            <a:pPr marL="342900" marR="0" lvl="0" indent="-342900">
              <a:lnSpc>
                <a:spcPct val="107000"/>
              </a:lnSpc>
              <a:spcBef>
                <a:spcPts val="0"/>
              </a:spcBef>
              <a:spcAft>
                <a:spcPts val="0"/>
              </a:spcAft>
              <a:buFont typeface="Symbol" panose="05050102010706020507" pitchFamily="18" charset="2"/>
              <a:buChar char=""/>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Courses invoiced by LCC Veteran Services</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Student must submit Education Path</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Student must request FTA by 1 day prior to course start</a:t>
            </a:r>
          </a:p>
          <a:p>
            <a:pPr marL="800100" lvl="1" indent="-342900">
              <a:lnSpc>
                <a:spcPct val="107000"/>
              </a:lnSpc>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Everything done on Army </a:t>
            </a:r>
            <a:r>
              <a:rPr lang="en-US" b="1" dirty="0" err="1">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IgnitED</a:t>
            </a: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 site</a:t>
            </a:r>
          </a:p>
          <a:p>
            <a:pPr marR="0" lvl="0">
              <a:lnSpc>
                <a:spcPct val="107000"/>
              </a:lnSpc>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rPr>
              <a:t>Benefit can be used in conjunction with Chapter 1606</a:t>
            </a:r>
          </a:p>
        </p:txBody>
      </p:sp>
      <p:sp>
        <p:nvSpPr>
          <p:cNvPr id="7" name="Title 1">
            <a:extLst>
              <a:ext uri="{FF2B5EF4-FFF2-40B4-BE49-F238E27FC236}">
                <a16:creationId xmlns:a16="http://schemas.microsoft.com/office/drawing/2014/main" id="{C9309D43-E914-4441-BBF7-7F9D699835A4}"/>
              </a:ext>
            </a:extLst>
          </p:cNvPr>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Federal Tuition assistance</a:t>
            </a:r>
          </a:p>
        </p:txBody>
      </p:sp>
    </p:spTree>
    <p:extLst>
      <p:ext uri="{BB962C8B-B14F-4D97-AF65-F5344CB8AC3E}">
        <p14:creationId xmlns:p14="http://schemas.microsoft.com/office/powerpoint/2010/main" val="2127586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Mi children of vets grant</a:t>
            </a:r>
          </a:p>
        </p:txBody>
      </p:sp>
      <p:sp>
        <p:nvSpPr>
          <p:cNvPr id="3" name="TextBox 2"/>
          <p:cNvSpPr txBox="1"/>
          <p:nvPr/>
        </p:nvSpPr>
        <p:spPr>
          <a:xfrm>
            <a:off x="672637" y="590959"/>
            <a:ext cx="8372702" cy="5232202"/>
          </a:xfrm>
          <a:prstGeom prst="rect">
            <a:avLst/>
          </a:prstGeom>
          <a:noFill/>
        </p:spPr>
        <p:txBody>
          <a:bodyPr wrap="square" rtlCol="0">
            <a:spAutoFit/>
          </a:bodyPr>
          <a:lstStyle/>
          <a:p>
            <a:endParaRPr lang="en-US" sz="2800" b="1" dirty="0">
              <a:effectLst>
                <a:outerShdw blurRad="50800" dist="38100" algn="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Children of MIA, deceased or completely disabled veterans</a:t>
            </a:r>
          </a:p>
          <a:p>
            <a:pPr marL="742950" lvl="1" indent="-285750" fontAlgn="base">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Used in conjunction with Chapter 35 GI Bill</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Veteran must have lived in Michigan</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Stepchildren not eligible</a:t>
            </a:r>
          </a:p>
          <a:p>
            <a:pPr marL="742950" marR="0" lvl="1" indent="-285750" fontAlgn="base">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Must file FAFSA</a:t>
            </a:r>
          </a:p>
          <a:p>
            <a:pPr marR="0" lvl="1" fontAlgn="base">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Provides tuition assistance for 16-26 year olds</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Michigan resident for at least 12 months</a:t>
            </a:r>
          </a:p>
          <a:p>
            <a:pPr marR="0" lvl="1" fontAlgn="base">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Four years of assistance</a:t>
            </a:r>
          </a:p>
          <a:p>
            <a:pPr marR="0" lvl="0" fontAlgn="base">
              <a:spcBef>
                <a:spcPts val="0"/>
              </a:spcBef>
              <a:spcAft>
                <a:spcPts val="0"/>
              </a:spcAft>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fontAlgn="base">
              <a:spcBef>
                <a:spcPts val="0"/>
              </a:spcBef>
              <a:spcAft>
                <a:spcPts val="0"/>
              </a:spcAft>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Must enroll at least half time</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Receive up to $11,200.00 total</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1200150" marR="0" lvl="2" indent="-285750" fontAlgn="base">
              <a:spcBef>
                <a:spcPts val="0"/>
              </a:spcBef>
              <a:spcAft>
                <a:spcPts val="0"/>
              </a:spcAft>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Arial" panose="020B0604020202020204" pitchFamily="34" charset="0"/>
              </a:rPr>
              <a:t>Up to $2,800.00 per academic year (Full Time)</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Must maintain 2.25 overall GPA</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No student loan default</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Child hugging military parent"/>
          <p:cNvPicPr>
            <a:picLocks noChangeAspect="1"/>
          </p:cNvPicPr>
          <p:nvPr/>
        </p:nvPicPr>
        <p:blipFill>
          <a:blip r:embed="rId4"/>
          <a:stretch>
            <a:fillRect/>
          </a:stretch>
        </p:blipFill>
        <p:spPr>
          <a:xfrm>
            <a:off x="7158854" y="1582848"/>
            <a:ext cx="3975992" cy="2527595"/>
          </a:xfrm>
          <a:prstGeom prst="rect">
            <a:avLst/>
          </a:prstGeom>
          <a:effectLst>
            <a:softEdge rad="127000"/>
          </a:effectLst>
        </p:spPr>
      </p:pic>
    </p:spTree>
    <p:extLst>
      <p:ext uri="{BB962C8B-B14F-4D97-AF65-F5344CB8AC3E}">
        <p14:creationId xmlns:p14="http://schemas.microsoft.com/office/powerpoint/2010/main" val="1095392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err="1">
                <a:effectLst>
                  <a:outerShdw blurRad="50800" dist="38100" dir="8100000" algn="tr" rotWithShape="0">
                    <a:prstClr val="black">
                      <a:alpha val="40000"/>
                    </a:prstClr>
                  </a:outerShdw>
                </a:effectLst>
              </a:rPr>
              <a:t>Mi</a:t>
            </a:r>
            <a:r>
              <a:rPr lang="en-US" sz="4400" dirty="0">
                <a:effectLst>
                  <a:outerShdw blurRad="50800" dist="38100" dir="8100000" algn="tr" rotWithShape="0">
                    <a:prstClr val="black">
                      <a:alpha val="40000"/>
                    </a:prstClr>
                  </a:outerShdw>
                </a:effectLst>
              </a:rPr>
              <a:t> Veteran Trust Fund</a:t>
            </a:r>
          </a:p>
        </p:txBody>
      </p:sp>
      <p:sp>
        <p:nvSpPr>
          <p:cNvPr id="3" name="TextBox 2"/>
          <p:cNvSpPr txBox="1"/>
          <p:nvPr/>
        </p:nvSpPr>
        <p:spPr>
          <a:xfrm>
            <a:off x="672637" y="586077"/>
            <a:ext cx="8372702" cy="3016210"/>
          </a:xfrm>
          <a:prstGeom prst="rect">
            <a:avLst/>
          </a:prstGeom>
          <a:noFill/>
        </p:spPr>
        <p:txBody>
          <a:bodyPr wrap="square" rtlCol="0">
            <a:spAutoFit/>
          </a:bodyPr>
          <a:lstStyle/>
          <a:p>
            <a:endParaRPr lang="en-US" sz="2800" dirty="0">
              <a:effectLst>
                <a:outerShdw blurRad="50800" dist="38100" algn="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Provides emergency grants to eligible vets and dependents</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Must be MI resident</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Honorably Discharged</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180 days of Active Duty Service</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1200150" marR="0" lvl="2" indent="-285750">
              <a:spcBef>
                <a:spcPts val="0"/>
              </a:spcBef>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Less than 180 days with service disability</a:t>
            </a:r>
          </a:p>
          <a:p>
            <a:pPr marR="0" lvl="2">
              <a:spcBef>
                <a:spcPts val="0"/>
              </a:spcBef>
            </a:pP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buFont typeface="Symbol" panose="05050102010706020507" pitchFamily="18" charset="2"/>
              <a:buChar char=""/>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Contact MI Veteran Affairs Agency</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spcBef>
                <a:spcPts val="0"/>
              </a:spcBef>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Times New Roman" panose="02020603050405020304" pitchFamily="18" charset="0"/>
                <a:cs typeface="Helvetica" pitchFamily="34" charset="0"/>
              </a:rPr>
              <a:t>800-MICH-VET </a:t>
            </a:r>
            <a:endParaRPr lang="en-US" b="1" dirty="0">
              <a:solidFill>
                <a:srgbClr val="FFFF00"/>
              </a:solidFill>
              <a:effectLst>
                <a:outerShdw blurRad="50800" dist="38100" dir="2700000" algn="tl" rotWithShape="0">
                  <a:prstClr val="black">
                    <a:alpha val="40000"/>
                  </a:prstClr>
                </a:outerShdw>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effectLst>
                <a:outerShdw blurRad="50800" dist="38100" dir="2700000" algn="t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146" name="Picture 2" descr="Image result for michigan veteran trust f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774" y="1204152"/>
            <a:ext cx="3271451" cy="326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1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rolled up degree, and money stacks"/>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2400951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234" y="2675466"/>
            <a:ext cx="7815532" cy="1507067"/>
          </a:xfrm>
        </p:spPr>
        <p:txBody>
          <a:bodyPr>
            <a:normAutofit fontScale="90000"/>
          </a:bodyPr>
          <a:lstStyle/>
          <a:p>
            <a:r>
              <a:rPr lang="en-US" sz="6600" dirty="0">
                <a:effectLst>
                  <a:outerShdw blurRad="50800" dist="38100" dir="8100000" algn="tr" rotWithShape="0">
                    <a:prstClr val="black">
                      <a:alpha val="40000"/>
                    </a:prstClr>
                  </a:outerShdw>
                </a:effectLst>
              </a:rPr>
              <a:t>Certifying Official</a:t>
            </a:r>
          </a:p>
        </p:txBody>
      </p:sp>
      <p:pic>
        <p:nvPicPr>
          <p:cNvPr id="11" name="Picture 10" descr="Lansing Community College | Office of Veteran &amp; Military Affairs">
            <a:extLst>
              <a:ext uri="{FF2B5EF4-FFF2-40B4-BE49-F238E27FC236}">
                <a16:creationId xmlns:a16="http://schemas.microsoft.com/office/drawing/2014/main" id="{04818DF8-649F-4029-B495-ECD3FF7D75B5}"/>
              </a:ext>
            </a:extLst>
          </p:cNvPr>
          <p:cNvPicPr>
            <a:picLocks noChangeAspect="1"/>
          </p:cNvPicPr>
          <p:nvPr/>
        </p:nvPicPr>
        <p:blipFill>
          <a:blip r:embed="rId3"/>
          <a:stretch>
            <a:fillRect/>
          </a:stretch>
        </p:blipFill>
        <p:spPr>
          <a:xfrm>
            <a:off x="9322745" y="146566"/>
            <a:ext cx="2621507" cy="560881"/>
          </a:xfrm>
          <a:prstGeom prst="rect">
            <a:avLst/>
          </a:prstGeom>
        </p:spPr>
      </p:pic>
    </p:spTree>
    <p:extLst>
      <p:ext uri="{BB962C8B-B14F-4D97-AF65-F5344CB8AC3E}">
        <p14:creationId xmlns:p14="http://schemas.microsoft.com/office/powerpoint/2010/main" val="418698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Function</a:t>
            </a:r>
          </a:p>
        </p:txBody>
      </p:sp>
      <p:sp>
        <p:nvSpPr>
          <p:cNvPr id="3" name="TextBox 2"/>
          <p:cNvSpPr txBox="1"/>
          <p:nvPr/>
        </p:nvSpPr>
        <p:spPr>
          <a:xfrm>
            <a:off x="684212" y="1374933"/>
            <a:ext cx="5812841" cy="3416320"/>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Submit class enrollment schedules to the Department of Veteran Affairs</a:t>
            </a:r>
          </a:p>
          <a:p>
            <a:endParaRPr lang="en-US" b="1" dirty="0">
              <a:solidFill>
                <a:srgbClr val="FFFF00"/>
              </a:solidFill>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Adjust enrollment certifications when schedule changes are made</a:t>
            </a:r>
          </a:p>
          <a:p>
            <a:endParaRPr lang="en-US" b="1" dirty="0">
              <a:solidFill>
                <a:srgbClr val="FFFF00"/>
              </a:solidFill>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Help address VA Education Benefit related issues/concerns</a:t>
            </a:r>
          </a:p>
          <a:p>
            <a:endParaRPr lang="en-US" b="1" dirty="0">
              <a:solidFill>
                <a:srgbClr val="FFFF00"/>
              </a:solidFill>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Guide students’ usage of GI Bill so they get the most out of the benefits</a:t>
            </a:r>
            <a:endParaRPr lang="en-US" sz="2400" b="1" dirty="0">
              <a:solidFill>
                <a:srgbClr val="FFFF00"/>
              </a:solidFill>
              <a:effectLst>
                <a:outerShdw blurRad="50800" dist="38100" dir="2700000" algn="t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screenshot of VA website"/>
          <p:cNvPicPr>
            <a:picLocks noChangeAspect="1"/>
          </p:cNvPicPr>
          <p:nvPr/>
        </p:nvPicPr>
        <p:blipFill>
          <a:blip r:embed="rId4"/>
          <a:stretch>
            <a:fillRect/>
          </a:stretch>
        </p:blipFill>
        <p:spPr>
          <a:xfrm>
            <a:off x="6497053" y="2105027"/>
            <a:ext cx="4606376" cy="1956132"/>
          </a:xfrm>
          <a:prstGeom prst="rect">
            <a:avLst/>
          </a:prstGeom>
          <a:effectLst>
            <a:softEdge rad="317500"/>
          </a:effectLst>
        </p:spPr>
      </p:pic>
    </p:spTree>
    <p:extLst>
      <p:ext uri="{BB962C8B-B14F-4D97-AF65-F5344CB8AC3E}">
        <p14:creationId xmlns:p14="http://schemas.microsoft.com/office/powerpoint/2010/main" val="295652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2324" y="2675466"/>
            <a:ext cx="5187351" cy="1507067"/>
          </a:xfrm>
        </p:spPr>
        <p:txBody>
          <a:bodyPr>
            <a:normAutofit/>
          </a:bodyPr>
          <a:lstStyle/>
          <a:p>
            <a:r>
              <a:rPr lang="en-US" sz="6600" dirty="0">
                <a:effectLst>
                  <a:outerShdw blurRad="50800" dist="38100" dir="8100000" algn="tr" rotWithShape="0">
                    <a:prstClr val="black">
                      <a:alpha val="40000"/>
                    </a:prstClr>
                  </a:outerShdw>
                </a:effectLst>
              </a:rPr>
              <a:t>VA Policies</a:t>
            </a:r>
          </a:p>
        </p:txBody>
      </p:sp>
      <p:pic>
        <p:nvPicPr>
          <p:cNvPr id="11" name="Picture 10" descr="Lansing Community College | Office of Veteran &amp; Military Affairs">
            <a:extLst>
              <a:ext uri="{FF2B5EF4-FFF2-40B4-BE49-F238E27FC236}">
                <a16:creationId xmlns:a16="http://schemas.microsoft.com/office/drawing/2014/main" id="{04818DF8-649F-4029-B495-ECD3FF7D75B5}"/>
              </a:ext>
            </a:extLst>
          </p:cNvPr>
          <p:cNvPicPr>
            <a:picLocks noChangeAspect="1"/>
          </p:cNvPicPr>
          <p:nvPr/>
        </p:nvPicPr>
        <p:blipFill>
          <a:blip r:embed="rId3"/>
          <a:stretch>
            <a:fillRect/>
          </a:stretch>
        </p:blipFill>
        <p:spPr>
          <a:xfrm>
            <a:off x="9322745" y="146566"/>
            <a:ext cx="2621507" cy="560881"/>
          </a:xfrm>
          <a:prstGeom prst="rect">
            <a:avLst/>
          </a:prstGeom>
        </p:spPr>
      </p:pic>
    </p:spTree>
    <p:extLst>
      <p:ext uri="{BB962C8B-B14F-4D97-AF65-F5344CB8AC3E}">
        <p14:creationId xmlns:p14="http://schemas.microsoft.com/office/powerpoint/2010/main" val="1315661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Approved Programs</a:t>
            </a:r>
          </a:p>
        </p:txBody>
      </p:sp>
      <p:sp>
        <p:nvSpPr>
          <p:cNvPr id="3" name="TextBox 2"/>
          <p:cNvSpPr txBox="1"/>
          <p:nvPr/>
        </p:nvSpPr>
        <p:spPr>
          <a:xfrm>
            <a:off x="684212" y="1705176"/>
            <a:ext cx="5812841" cy="2585323"/>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Programs of study must be approved by VA</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Cannot enroll in unapproved programs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Approved programs updated each academic year</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Ask if program approved </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15" name="Picture 14" descr="An &quot;APPROVED&quot; stamp ">
            <a:extLst>
              <a:ext uri="{FF2B5EF4-FFF2-40B4-BE49-F238E27FC236}">
                <a16:creationId xmlns:a16="http://schemas.microsoft.com/office/drawing/2014/main" id="{ECB49F9F-15EB-46E4-B526-F8505DE954C8}"/>
              </a:ext>
            </a:extLst>
          </p:cNvPr>
          <p:cNvPicPr>
            <a:picLocks noChangeAspect="1"/>
          </p:cNvPicPr>
          <p:nvPr/>
        </p:nvPicPr>
        <p:blipFill>
          <a:blip r:embed="rId4"/>
          <a:stretch>
            <a:fillRect/>
          </a:stretch>
        </p:blipFill>
        <p:spPr>
          <a:xfrm>
            <a:off x="6433508" y="1705175"/>
            <a:ext cx="4573798" cy="2962805"/>
          </a:xfrm>
          <a:prstGeom prst="rect">
            <a:avLst/>
          </a:prstGeom>
          <a:effectLst>
            <a:softEdge rad="317500"/>
          </a:effectLst>
        </p:spPr>
      </p:pic>
    </p:spTree>
    <p:extLst>
      <p:ext uri="{BB962C8B-B14F-4D97-AF65-F5344CB8AC3E}">
        <p14:creationId xmlns:p14="http://schemas.microsoft.com/office/powerpoint/2010/main" val="358707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We Appreciate You"/>
          <p:cNvPicPr>
            <a:picLocks noChangeAspect="1"/>
          </p:cNvPicPr>
          <p:nvPr/>
        </p:nvPicPr>
        <p:blipFill>
          <a:blip r:embed="rId4">
            <a:extLst>
              <a:ext uri="{BEBA8EAE-BF5A-486C-A8C5-ECC9F3942E4B}">
                <a14:imgProps xmlns:a14="http://schemas.microsoft.com/office/drawing/2010/main">
                  <a14:imgLayer r:embed="rId5">
                    <a14:imgEffect>
                      <a14:backgroundRemoval t="7813" b="94688" l="6030" r="91960"/>
                    </a14:imgEffect>
                  </a14:imgLayer>
                </a14:imgProps>
              </a:ext>
            </a:extLst>
          </a:blip>
          <a:stretch>
            <a:fillRect/>
          </a:stretch>
        </p:blipFill>
        <p:spPr>
          <a:xfrm>
            <a:off x="7224519" y="1530247"/>
            <a:ext cx="3790950" cy="3048000"/>
          </a:xfrm>
          <a:prstGeom prst="rect">
            <a:avLst/>
          </a:prstGeom>
        </p:spPr>
      </p:pic>
      <p:sp>
        <p:nvSpPr>
          <p:cNvPr id="7" name="TextBox 6"/>
          <p:cNvSpPr txBox="1"/>
          <p:nvPr/>
        </p:nvSpPr>
        <p:spPr>
          <a:xfrm>
            <a:off x="625489" y="1857762"/>
            <a:ext cx="5831913" cy="2523768"/>
          </a:xfrm>
          <a:prstGeom prst="rect">
            <a:avLst/>
          </a:prstGeom>
          <a:noFill/>
        </p:spPr>
        <p:txBody>
          <a:bodyPr wrap="square" rtlCol="0">
            <a:spAutoFit/>
          </a:bodyPr>
          <a:lstStyle/>
          <a:p>
            <a:endParaRPr lang="en-US" sz="1600"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Veterans Day Memorial Ceremony</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Annual Spring breakfast</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Veteran Graduation recognition</a:t>
            </a:r>
          </a:p>
          <a:p>
            <a:pPr marL="742950" lvl="1" indent="-285750">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rPr>
              <a:t>Stand to be recognized</a:t>
            </a:r>
          </a:p>
          <a:p>
            <a:pPr marL="742950" lvl="1" indent="-285750">
              <a:buFont typeface="Courier New" panose="02070309020205020404" pitchFamily="49" charset="0"/>
              <a:buChar char="o"/>
            </a:pPr>
            <a:r>
              <a:rPr lang="en-US" b="1" dirty="0">
                <a:solidFill>
                  <a:srgbClr val="FFFF00"/>
                </a:solidFill>
                <a:effectLst>
                  <a:outerShdw blurRad="50800" dist="38100" dir="2700000" algn="tl" rotWithShape="0">
                    <a:prstClr val="black">
                      <a:alpha val="40000"/>
                    </a:prstClr>
                  </a:outerShdw>
                </a:effectLst>
              </a:rPr>
              <a:t>Graduation chord</a:t>
            </a:r>
          </a:p>
          <a:p>
            <a:pPr marL="285750" indent="-285750">
              <a:buFont typeface="Arial" panose="020B0604020202020204" pitchFamily="34" charset="0"/>
              <a:buChar char="•"/>
            </a:pPr>
            <a:endParaRPr lang="en-US" sz="1600" dirty="0"/>
          </a:p>
        </p:txBody>
      </p:sp>
      <p:sp>
        <p:nvSpPr>
          <p:cNvPr id="9" name="Title 1">
            <a:extLst>
              <a:ext uri="{FF2B5EF4-FFF2-40B4-BE49-F238E27FC236}">
                <a16:creationId xmlns:a16="http://schemas.microsoft.com/office/drawing/2014/main" id="{94B3409B-014E-4C4E-BEAA-65AF444521C0}"/>
              </a:ext>
            </a:extLst>
          </p:cNvPr>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Veteran appreciation</a:t>
            </a:r>
          </a:p>
        </p:txBody>
      </p:sp>
    </p:spTree>
    <p:extLst>
      <p:ext uri="{BB962C8B-B14F-4D97-AF65-F5344CB8AC3E}">
        <p14:creationId xmlns:p14="http://schemas.microsoft.com/office/powerpoint/2010/main" val="2367295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85/15 Rule</a:t>
            </a:r>
          </a:p>
        </p:txBody>
      </p:sp>
      <p:sp>
        <p:nvSpPr>
          <p:cNvPr id="3" name="TextBox 2"/>
          <p:cNvSpPr txBox="1"/>
          <p:nvPr/>
        </p:nvSpPr>
        <p:spPr>
          <a:xfrm>
            <a:off x="684212" y="1705176"/>
            <a:ext cx="5812841" cy="3416320"/>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Programs cannot contain more than 85% VA students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Percentages reported each semester</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Cannot enroll in program consisting of more than 85% VA population</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Likelihood is low (Total VA percentage: 2%)</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Ask before a change is made</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VA | 85-15 Rule">
            <a:extLst>
              <a:ext uri="{FF2B5EF4-FFF2-40B4-BE49-F238E27FC236}">
                <a16:creationId xmlns:a16="http://schemas.microsoft.com/office/drawing/2014/main" id="{A8123450-D0CA-477A-9F87-ADF21C6E09C7}"/>
              </a:ext>
            </a:extLst>
          </p:cNvPr>
          <p:cNvPicPr>
            <a:picLocks noChangeAspect="1"/>
          </p:cNvPicPr>
          <p:nvPr/>
        </p:nvPicPr>
        <p:blipFill>
          <a:blip r:embed="rId4"/>
          <a:stretch>
            <a:fillRect/>
          </a:stretch>
        </p:blipFill>
        <p:spPr>
          <a:xfrm>
            <a:off x="6096000" y="2685240"/>
            <a:ext cx="5065117" cy="1671100"/>
          </a:xfrm>
          <a:prstGeom prst="rect">
            <a:avLst/>
          </a:prstGeom>
          <a:effectLst>
            <a:softEdge rad="317500"/>
          </a:effectLst>
        </p:spPr>
      </p:pic>
    </p:spTree>
    <p:extLst>
      <p:ext uri="{BB962C8B-B14F-4D97-AF65-F5344CB8AC3E}">
        <p14:creationId xmlns:p14="http://schemas.microsoft.com/office/powerpoint/2010/main" val="1897758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Two-Step Process</a:t>
            </a:r>
          </a:p>
        </p:txBody>
      </p:sp>
      <p:sp>
        <p:nvSpPr>
          <p:cNvPr id="3" name="TextBox 2"/>
          <p:cNvSpPr txBox="1"/>
          <p:nvPr/>
        </p:nvSpPr>
        <p:spPr>
          <a:xfrm>
            <a:off x="684212" y="2161825"/>
            <a:ext cx="5812841" cy="1754326"/>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Certification policy to mitigate VA debt</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Certify credit amounts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Certify tuition amounts after the drop period</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pSp>
        <p:nvGrpSpPr>
          <p:cNvPr id="14" name="Group 13" descr="Two checked checkboxes">
            <a:extLst>
              <a:ext uri="{FF2B5EF4-FFF2-40B4-BE49-F238E27FC236}">
                <a16:creationId xmlns:a16="http://schemas.microsoft.com/office/drawing/2014/main" id="{B6C4A874-3E0D-4AB2-B5D7-6A21BAA1C8E9}"/>
              </a:ext>
            </a:extLst>
          </p:cNvPr>
          <p:cNvGrpSpPr/>
          <p:nvPr/>
        </p:nvGrpSpPr>
        <p:grpSpPr>
          <a:xfrm>
            <a:off x="7265229" y="1804862"/>
            <a:ext cx="2811362" cy="2821994"/>
            <a:chOff x="7153086" y="1804861"/>
            <a:chExt cx="2811362" cy="2821994"/>
          </a:xfrm>
        </p:grpSpPr>
        <p:grpSp>
          <p:nvGrpSpPr>
            <p:cNvPr id="11" name="Group 10">
              <a:extLst>
                <a:ext uri="{FF2B5EF4-FFF2-40B4-BE49-F238E27FC236}">
                  <a16:creationId xmlns:a16="http://schemas.microsoft.com/office/drawing/2014/main" id="{F2CCF941-D4E3-42F8-87F4-2A79C68A8737}"/>
                </a:ext>
              </a:extLst>
            </p:cNvPr>
            <p:cNvGrpSpPr/>
            <p:nvPr/>
          </p:nvGrpSpPr>
          <p:grpSpPr>
            <a:xfrm>
              <a:off x="7153086" y="1804861"/>
              <a:ext cx="1737223" cy="1737223"/>
              <a:chOff x="7153086" y="1804861"/>
              <a:chExt cx="1737223" cy="1737223"/>
            </a:xfrm>
          </p:grpSpPr>
          <p:sp>
            <p:nvSpPr>
              <p:cNvPr id="10" name="Rectangle 9">
                <a:extLst>
                  <a:ext uri="{FF2B5EF4-FFF2-40B4-BE49-F238E27FC236}">
                    <a16:creationId xmlns:a16="http://schemas.microsoft.com/office/drawing/2014/main" id="{E3F52D03-7E09-4657-884E-FB0BFDE4C19F}"/>
                  </a:ext>
                </a:extLst>
              </p:cNvPr>
              <p:cNvSpPr/>
              <p:nvPr/>
            </p:nvSpPr>
            <p:spPr>
              <a:xfrm rot="540051">
                <a:off x="7258259" y="1935192"/>
                <a:ext cx="1526875" cy="1526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8CBD4D-45ED-4D20-93E7-7F90ED6B694E}"/>
                  </a:ext>
                </a:extLst>
              </p:cNvPr>
              <p:cNvPicPr>
                <a:picLocks noChangeAspect="1"/>
              </p:cNvPicPr>
              <p:nvPr/>
            </p:nvPicPr>
            <p:blipFill>
              <a:blip r:embed="rId4"/>
              <a:stretch>
                <a:fillRect/>
              </a:stretch>
            </p:blipFill>
            <p:spPr>
              <a:xfrm rot="562528">
                <a:off x="7153086" y="1804861"/>
                <a:ext cx="1737223" cy="1737223"/>
              </a:xfrm>
              <a:prstGeom prst="rect">
                <a:avLst/>
              </a:prstGeom>
            </p:spPr>
          </p:pic>
        </p:grpSp>
        <p:grpSp>
          <p:nvGrpSpPr>
            <p:cNvPr id="13" name="Group 12">
              <a:extLst>
                <a:ext uri="{FF2B5EF4-FFF2-40B4-BE49-F238E27FC236}">
                  <a16:creationId xmlns:a16="http://schemas.microsoft.com/office/drawing/2014/main" id="{4264D9CE-F06F-4E02-98CF-73676675E6EA}"/>
                </a:ext>
              </a:extLst>
            </p:cNvPr>
            <p:cNvGrpSpPr/>
            <p:nvPr/>
          </p:nvGrpSpPr>
          <p:grpSpPr>
            <a:xfrm>
              <a:off x="8283735" y="2946142"/>
              <a:ext cx="1680713" cy="1680713"/>
              <a:chOff x="8283735" y="2946142"/>
              <a:chExt cx="1680713" cy="1680713"/>
            </a:xfrm>
          </p:grpSpPr>
          <p:sp>
            <p:nvSpPr>
              <p:cNvPr id="12" name="Rectangle 11">
                <a:extLst>
                  <a:ext uri="{FF2B5EF4-FFF2-40B4-BE49-F238E27FC236}">
                    <a16:creationId xmlns:a16="http://schemas.microsoft.com/office/drawing/2014/main" id="{AFD96A6A-64CD-48EA-8AA9-9EF6714A3E0B}"/>
                  </a:ext>
                </a:extLst>
              </p:cNvPr>
              <p:cNvSpPr/>
              <p:nvPr/>
            </p:nvSpPr>
            <p:spPr>
              <a:xfrm rot="197717">
                <a:off x="8402128" y="3038988"/>
                <a:ext cx="1475117" cy="15071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AC09D96-541A-4BCB-A975-EF5DDA0785B1}"/>
                  </a:ext>
                </a:extLst>
              </p:cNvPr>
              <p:cNvPicPr>
                <a:picLocks noChangeAspect="1"/>
              </p:cNvPicPr>
              <p:nvPr/>
            </p:nvPicPr>
            <p:blipFill>
              <a:blip r:embed="rId4"/>
              <a:stretch>
                <a:fillRect/>
              </a:stretch>
            </p:blipFill>
            <p:spPr>
              <a:xfrm rot="188317">
                <a:off x="8283735" y="2946142"/>
                <a:ext cx="1680713" cy="1680713"/>
              </a:xfrm>
              <a:prstGeom prst="rect">
                <a:avLst/>
              </a:prstGeom>
            </p:spPr>
          </p:pic>
        </p:grpSp>
      </p:grpSp>
    </p:spTree>
    <p:extLst>
      <p:ext uri="{BB962C8B-B14F-4D97-AF65-F5344CB8AC3E}">
        <p14:creationId xmlns:p14="http://schemas.microsoft.com/office/powerpoint/2010/main" val="1186153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Housing Allowance</a:t>
            </a:r>
          </a:p>
        </p:txBody>
      </p:sp>
      <p:sp>
        <p:nvSpPr>
          <p:cNvPr id="3" name="TextBox 2"/>
          <p:cNvSpPr txBox="1"/>
          <p:nvPr/>
        </p:nvSpPr>
        <p:spPr>
          <a:xfrm>
            <a:off x="684212" y="1816767"/>
            <a:ext cx="5812841" cy="2308324"/>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Monthly Housing Allowance (MHA) provided to Chapter 33 and Chapter 31 students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Must attend half time to receive MHA</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Must attend ONE in person course to receive full MHA payment</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Graphic of the USA with homes, and a road with money signs on it">
            <a:extLst>
              <a:ext uri="{FF2B5EF4-FFF2-40B4-BE49-F238E27FC236}">
                <a16:creationId xmlns:a16="http://schemas.microsoft.com/office/drawing/2014/main" id="{76DD9E68-11C8-4DAB-A0BC-93C47610E73E}"/>
              </a:ext>
            </a:extLst>
          </p:cNvPr>
          <p:cNvPicPr>
            <a:picLocks noChangeAspect="1"/>
          </p:cNvPicPr>
          <p:nvPr/>
        </p:nvPicPr>
        <p:blipFill>
          <a:blip r:embed="rId4"/>
          <a:stretch>
            <a:fillRect/>
          </a:stretch>
        </p:blipFill>
        <p:spPr>
          <a:xfrm>
            <a:off x="6497053" y="1959503"/>
            <a:ext cx="4762500" cy="2381250"/>
          </a:xfrm>
          <a:prstGeom prst="rect">
            <a:avLst/>
          </a:prstGeom>
          <a:ln>
            <a:noFill/>
          </a:ln>
          <a:effectLst>
            <a:softEdge rad="317500"/>
          </a:effectLst>
        </p:spPr>
      </p:pic>
    </p:spTree>
    <p:extLst>
      <p:ext uri="{BB962C8B-B14F-4D97-AF65-F5344CB8AC3E}">
        <p14:creationId xmlns:p14="http://schemas.microsoft.com/office/powerpoint/2010/main" val="3479665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Enrollment Status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23422015"/>
              </p:ext>
            </p:extLst>
          </p:nvPr>
        </p:nvGraphicFramePr>
        <p:xfrm>
          <a:off x="1791116" y="1752124"/>
          <a:ext cx="4032166" cy="2792676"/>
        </p:xfrm>
        <a:graphic>
          <a:graphicData uri="http://schemas.openxmlformats.org/drawingml/2006/table">
            <a:tbl>
              <a:tblPr firstRow="1"/>
              <a:tblGrid>
                <a:gridCol w="1986797">
                  <a:extLst>
                    <a:ext uri="{9D8B030D-6E8A-4147-A177-3AD203B41FA5}">
                      <a16:colId xmlns:a16="http://schemas.microsoft.com/office/drawing/2014/main" val="466582902"/>
                    </a:ext>
                  </a:extLst>
                </a:gridCol>
                <a:gridCol w="2045369">
                  <a:extLst>
                    <a:ext uri="{9D8B030D-6E8A-4147-A177-3AD203B41FA5}">
                      <a16:colId xmlns:a16="http://schemas.microsoft.com/office/drawing/2014/main" val="657848137"/>
                    </a:ext>
                  </a:extLst>
                </a:gridCol>
              </a:tblGrid>
              <a:tr h="526522">
                <a:tc gridSpan="2">
                  <a:txBody>
                    <a:bodyPr/>
                    <a:lstStyle/>
                    <a:p>
                      <a:pPr algn="ctr" fontAlgn="ctr"/>
                      <a:r>
                        <a:rPr lang="en-US" sz="1400" b="1" i="0" u="none" strike="noStrike" dirty="0">
                          <a:solidFill>
                            <a:srgbClr val="000000"/>
                          </a:solidFill>
                          <a:effectLst/>
                          <a:latin typeface="Century Gothic" panose="020B0502020202020204" pitchFamily="34" charset="0"/>
                        </a:rPr>
                        <a:t>Fall and Spring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65865887"/>
                  </a:ext>
                </a:extLst>
              </a:tr>
              <a:tr h="391733">
                <a:tc>
                  <a:txBody>
                    <a:bodyPr/>
                    <a:lstStyle/>
                    <a:p>
                      <a:pPr algn="ctr" fontAlgn="ctr"/>
                      <a:r>
                        <a:rPr lang="en-US" sz="1100" b="1" i="0" u="none" strike="noStrike" dirty="0">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Century Gothic" panose="020B0502020202020204" pitchFamily="34" charset="0"/>
                        </a:rPr>
                        <a:t>Credit Amount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01599020"/>
                  </a:ext>
                </a:extLst>
              </a:tr>
              <a:tr h="463340">
                <a:tc>
                  <a:txBody>
                    <a:bodyPr/>
                    <a:lstStyle/>
                    <a:p>
                      <a:pPr algn="ctr" fontAlgn="ctr"/>
                      <a:r>
                        <a:rPr lang="en-US" sz="14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659520"/>
                  </a:ext>
                </a:extLst>
              </a:tr>
              <a:tr h="463340">
                <a:tc>
                  <a:txBody>
                    <a:bodyPr/>
                    <a:lstStyle/>
                    <a:p>
                      <a:pPr algn="ctr" fontAlgn="ctr"/>
                      <a:r>
                        <a:rPr lang="en-US" sz="1400" b="1" i="0" u="none" strike="noStrike">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9 - 11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242657"/>
                  </a:ext>
                </a:extLst>
              </a:tr>
              <a:tr h="463340">
                <a:tc>
                  <a:txBody>
                    <a:bodyPr/>
                    <a:lstStyle/>
                    <a:p>
                      <a:pPr algn="ctr" fontAlgn="ctr"/>
                      <a:r>
                        <a:rPr lang="en-US" sz="1400" b="1" i="0" u="none" strike="noStrike">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6 - 8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117365"/>
                  </a:ext>
                </a:extLst>
              </a:tr>
              <a:tr h="484401">
                <a:tc gridSpan="2">
                  <a:txBody>
                    <a:bodyPr/>
                    <a:lstStyle/>
                    <a:p>
                      <a:pPr algn="ctr" fontAlgn="ctr"/>
                      <a:r>
                        <a:rPr lang="en-US" sz="1400" b="1" i="0" u="none" strike="noStrike" dirty="0">
                          <a:solidFill>
                            <a:srgbClr val="000000"/>
                          </a:solidFill>
                          <a:effectLst/>
                          <a:latin typeface="Century Gothic" panose="020B0502020202020204" pitchFamily="34" charset="0"/>
                        </a:rPr>
                        <a:t>VA will not pay BAH for less than 1/2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8231813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86256196"/>
              </p:ext>
            </p:extLst>
          </p:nvPr>
        </p:nvGraphicFramePr>
        <p:xfrm>
          <a:off x="6226763" y="1752124"/>
          <a:ext cx="4032166" cy="2792676"/>
        </p:xfrm>
        <a:graphic>
          <a:graphicData uri="http://schemas.openxmlformats.org/drawingml/2006/table">
            <a:tbl>
              <a:tblPr firstRow="1"/>
              <a:tblGrid>
                <a:gridCol w="1986797">
                  <a:extLst>
                    <a:ext uri="{9D8B030D-6E8A-4147-A177-3AD203B41FA5}">
                      <a16:colId xmlns:a16="http://schemas.microsoft.com/office/drawing/2014/main" val="466582902"/>
                    </a:ext>
                  </a:extLst>
                </a:gridCol>
                <a:gridCol w="2045369">
                  <a:extLst>
                    <a:ext uri="{9D8B030D-6E8A-4147-A177-3AD203B41FA5}">
                      <a16:colId xmlns:a16="http://schemas.microsoft.com/office/drawing/2014/main" val="657848137"/>
                    </a:ext>
                  </a:extLst>
                </a:gridCol>
              </a:tblGrid>
              <a:tr h="526522">
                <a:tc gridSpan="2">
                  <a:txBody>
                    <a:bodyPr/>
                    <a:lstStyle/>
                    <a:p>
                      <a:pPr algn="ctr" fontAlgn="ctr"/>
                      <a:r>
                        <a:rPr lang="en-US" sz="1400" b="1" i="0" u="none" strike="noStrike" dirty="0">
                          <a:solidFill>
                            <a:srgbClr val="000000"/>
                          </a:solidFill>
                          <a:effectLst/>
                          <a:latin typeface="Century Gothic" panose="020B0502020202020204" pitchFamily="34" charset="0"/>
                        </a:rPr>
                        <a:t>Summer</a:t>
                      </a:r>
                      <a:r>
                        <a:rPr lang="en-US" sz="1400" b="1" i="0" u="none" strike="noStrike" baseline="0" dirty="0">
                          <a:solidFill>
                            <a:srgbClr val="000000"/>
                          </a:solidFill>
                          <a:effectLst/>
                          <a:latin typeface="Century Gothic" panose="020B0502020202020204" pitchFamily="34" charset="0"/>
                        </a:rPr>
                        <a:t> (8 Week Term)</a:t>
                      </a:r>
                      <a:endParaRPr lang="en-US" sz="1400" b="1" i="0" u="none" strike="noStrike" dirty="0">
                        <a:solidFill>
                          <a:srgbClr val="000000"/>
                        </a:solidFill>
                        <a:effectLst/>
                        <a:latin typeface="Century Gothic" panose="020B0502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465865887"/>
                  </a:ext>
                </a:extLst>
              </a:tr>
              <a:tr h="391733">
                <a:tc>
                  <a:txBody>
                    <a:bodyPr/>
                    <a:lstStyle/>
                    <a:p>
                      <a:pPr algn="ctr" fontAlgn="ctr"/>
                      <a:r>
                        <a:rPr lang="en-US" sz="1100" b="1" i="0" u="none" strike="noStrike">
                          <a:solidFill>
                            <a:srgbClr val="000000"/>
                          </a:solidFill>
                          <a:effectLst/>
                          <a:latin typeface="Century Gothic" panose="020B0502020202020204" pitchFamily="34" charset="0"/>
                        </a:rPr>
                        <a:t>Training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100" b="1" i="0" u="none" strike="noStrike">
                          <a:solidFill>
                            <a:srgbClr val="000000"/>
                          </a:solidFill>
                          <a:effectLst/>
                          <a:latin typeface="Century Gothic" panose="020B0502020202020204" pitchFamily="34" charset="0"/>
                        </a:rPr>
                        <a:t>Credit Amount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01599020"/>
                  </a:ext>
                </a:extLst>
              </a:tr>
              <a:tr h="463340">
                <a:tc>
                  <a:txBody>
                    <a:bodyPr/>
                    <a:lstStyle/>
                    <a:p>
                      <a:pPr algn="ctr" fontAlgn="ctr"/>
                      <a:r>
                        <a:rPr lang="en-US" sz="1400" b="1" i="0" u="none" strike="noStrike" dirty="0">
                          <a:solidFill>
                            <a:srgbClr val="000000"/>
                          </a:solidFill>
                          <a:effectLst/>
                          <a:latin typeface="Century Gothic" panose="020B0502020202020204" pitchFamily="34" charset="0"/>
                        </a:rPr>
                        <a:t>Full-Time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659520"/>
                  </a:ext>
                </a:extLst>
              </a:tr>
              <a:tr h="463340">
                <a:tc>
                  <a:txBody>
                    <a:bodyPr/>
                    <a:lstStyle/>
                    <a:p>
                      <a:pPr algn="ctr" fontAlgn="ctr"/>
                      <a:r>
                        <a:rPr lang="en-US" sz="1400" b="1" i="0" u="none" strike="noStrike">
                          <a:solidFill>
                            <a:srgbClr val="000000"/>
                          </a:solidFill>
                          <a:effectLst/>
                          <a:latin typeface="Century Gothic" panose="020B0502020202020204" pitchFamily="34" charset="0"/>
                        </a:rPr>
                        <a:t>3/4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4 - 5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242657"/>
                  </a:ext>
                </a:extLst>
              </a:tr>
              <a:tr h="463340">
                <a:tc>
                  <a:txBody>
                    <a:bodyPr/>
                    <a:lstStyle/>
                    <a:p>
                      <a:pPr algn="ctr" fontAlgn="ctr"/>
                      <a:r>
                        <a:rPr lang="en-US" sz="1400" b="1" i="0" u="none" strike="noStrike">
                          <a:solidFill>
                            <a:srgbClr val="000000"/>
                          </a:solidFill>
                          <a:effectLst/>
                          <a:latin typeface="Century Gothic" panose="020B0502020202020204" pitchFamily="34" charset="0"/>
                        </a:rPr>
                        <a:t>1/2 Time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117365"/>
                  </a:ext>
                </a:extLst>
              </a:tr>
              <a:tr h="484401">
                <a:tc gridSpan="2">
                  <a:txBody>
                    <a:bodyPr/>
                    <a:lstStyle/>
                    <a:p>
                      <a:pPr algn="ctr" fontAlgn="ctr"/>
                      <a:r>
                        <a:rPr lang="en-US" sz="1400" b="1" i="0" u="none" strike="noStrike" dirty="0">
                          <a:solidFill>
                            <a:srgbClr val="000000"/>
                          </a:solidFill>
                          <a:effectLst/>
                          <a:latin typeface="Century Gothic" panose="020B0502020202020204" pitchFamily="34" charset="0"/>
                        </a:rPr>
                        <a:t>VA will not pay BAH for less than 1/2 Time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82318139"/>
                  </a:ext>
                </a:extLst>
              </a:tr>
            </a:tbl>
          </a:graphicData>
        </a:graphic>
      </p:graphicFrame>
    </p:spTree>
    <p:extLst>
      <p:ext uri="{BB962C8B-B14F-4D97-AF65-F5344CB8AC3E}">
        <p14:creationId xmlns:p14="http://schemas.microsoft.com/office/powerpoint/2010/main" val="491684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Hybrid Courses</a:t>
            </a:r>
          </a:p>
        </p:txBody>
      </p:sp>
      <p:sp>
        <p:nvSpPr>
          <p:cNvPr id="3" name="TextBox 2"/>
          <p:cNvSpPr txBox="1"/>
          <p:nvPr/>
        </p:nvSpPr>
        <p:spPr>
          <a:xfrm>
            <a:off x="684212" y="2508730"/>
            <a:ext cx="5812841" cy="1477328"/>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Online/In Person courses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Hybrid courses are considered in seat courses</a:t>
            </a:r>
          </a:p>
          <a:p>
            <a:pPr marL="285750" indent="-28575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a word cloud - some popular words are: hybrid, classes, education, distance, face-to-face, courses, meet, online, instruction, must, campus and faculty"/>
          <p:cNvPicPr>
            <a:picLocks noChangeAspect="1"/>
          </p:cNvPicPr>
          <p:nvPr/>
        </p:nvPicPr>
        <p:blipFill>
          <a:blip r:embed="rId4"/>
          <a:stretch>
            <a:fillRect/>
          </a:stretch>
        </p:blipFill>
        <p:spPr>
          <a:xfrm>
            <a:off x="6255608" y="1626388"/>
            <a:ext cx="4898424" cy="2689083"/>
          </a:xfrm>
          <a:prstGeom prst="rect">
            <a:avLst/>
          </a:prstGeom>
          <a:effectLst>
            <a:softEdge rad="317500"/>
          </a:effectLst>
        </p:spPr>
      </p:pic>
    </p:spTree>
    <p:extLst>
      <p:ext uri="{BB962C8B-B14F-4D97-AF65-F5344CB8AC3E}">
        <p14:creationId xmlns:p14="http://schemas.microsoft.com/office/powerpoint/2010/main" val="2923388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Remedial College Courses</a:t>
            </a:r>
          </a:p>
        </p:txBody>
      </p:sp>
      <p:sp>
        <p:nvSpPr>
          <p:cNvPr id="3" name="TextBox 2"/>
          <p:cNvSpPr txBox="1"/>
          <p:nvPr/>
        </p:nvSpPr>
        <p:spPr>
          <a:xfrm>
            <a:off x="684212" y="1015949"/>
            <a:ext cx="5812841" cy="4062651"/>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Courses designed to bring a student to “college level” in core subjects (Math, Reading, Writing)</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Enrollment based on college placement test scores.</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VA will pay for these courses</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Must be taken in person, not completely online </a:t>
            </a:r>
          </a:p>
          <a:p>
            <a:pPr marL="800100" lvl="1" indent="-342900">
              <a:buFont typeface="Arial" panose="020B0604020202020204" pitchFamily="34" charset="0"/>
              <a:buChar char="•"/>
            </a:pPr>
            <a:r>
              <a:rPr lang="en-US" b="1" i="1" u="sng" dirty="0">
                <a:solidFill>
                  <a:schemeClr val="bg1"/>
                </a:solidFill>
                <a:effectLst>
                  <a:outerShdw blurRad="50800" dist="38100" algn="l" rotWithShape="0">
                    <a:prstClr val="black">
                      <a:alpha val="40000"/>
                    </a:prstClr>
                  </a:outerShdw>
                </a:effectLst>
              </a:rPr>
              <a:t>Hybrid remedial courses can be certified to the VA</a:t>
            </a:r>
          </a:p>
          <a:p>
            <a:pPr marL="342900" indent="-342900">
              <a:buFont typeface="Arial" panose="020B0604020202020204" pitchFamily="34" charset="0"/>
              <a:buChar char="•"/>
            </a:pPr>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6" name="Picture 5" descr="A notebook with a pencil and &quot;A&quot;, &quot;B&quot;, and &quot;C&quot; letters"/>
          <p:cNvPicPr>
            <a:picLocks noChangeAspect="1"/>
          </p:cNvPicPr>
          <p:nvPr/>
        </p:nvPicPr>
        <p:blipFill>
          <a:blip r:embed="rId4"/>
          <a:stretch>
            <a:fillRect/>
          </a:stretch>
        </p:blipFill>
        <p:spPr>
          <a:xfrm>
            <a:off x="6659512" y="1757000"/>
            <a:ext cx="4269056" cy="2401344"/>
          </a:xfrm>
          <a:prstGeom prst="rect">
            <a:avLst/>
          </a:prstGeom>
          <a:effectLst>
            <a:softEdge rad="127000"/>
          </a:effectLst>
        </p:spPr>
      </p:pic>
    </p:spTree>
    <p:extLst>
      <p:ext uri="{BB962C8B-B14F-4D97-AF65-F5344CB8AC3E}">
        <p14:creationId xmlns:p14="http://schemas.microsoft.com/office/powerpoint/2010/main" val="361042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rolled up degree, and money stacks"/>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3381588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671" y="2675466"/>
            <a:ext cx="8118658" cy="1507067"/>
          </a:xfrm>
        </p:spPr>
        <p:txBody>
          <a:bodyPr>
            <a:normAutofit fontScale="90000"/>
          </a:bodyPr>
          <a:lstStyle/>
          <a:p>
            <a:r>
              <a:rPr lang="en-US" sz="6600" dirty="0">
                <a:effectLst>
                  <a:outerShdw blurRad="50800" dist="38100" dir="8100000" algn="tr" rotWithShape="0">
                    <a:prstClr val="black">
                      <a:alpha val="40000"/>
                    </a:prstClr>
                  </a:outerShdw>
                </a:effectLst>
              </a:rPr>
              <a:t>Academic Advising</a:t>
            </a:r>
          </a:p>
        </p:txBody>
      </p:sp>
      <p:pic>
        <p:nvPicPr>
          <p:cNvPr id="11" name="Picture 10" descr="Lansing Community College | Office of Veteran &amp; Military Affairs">
            <a:extLst>
              <a:ext uri="{FF2B5EF4-FFF2-40B4-BE49-F238E27FC236}">
                <a16:creationId xmlns:a16="http://schemas.microsoft.com/office/drawing/2014/main" id="{04818DF8-649F-4029-B495-ECD3FF7D75B5}"/>
              </a:ext>
            </a:extLst>
          </p:cNvPr>
          <p:cNvPicPr>
            <a:picLocks noChangeAspect="1"/>
          </p:cNvPicPr>
          <p:nvPr/>
        </p:nvPicPr>
        <p:blipFill>
          <a:blip r:embed="rId3"/>
          <a:stretch>
            <a:fillRect/>
          </a:stretch>
        </p:blipFill>
        <p:spPr>
          <a:xfrm>
            <a:off x="9322745" y="146566"/>
            <a:ext cx="2621507" cy="560881"/>
          </a:xfrm>
          <a:prstGeom prst="rect">
            <a:avLst/>
          </a:prstGeom>
        </p:spPr>
      </p:pic>
    </p:spTree>
    <p:extLst>
      <p:ext uri="{BB962C8B-B14F-4D97-AF65-F5344CB8AC3E}">
        <p14:creationId xmlns:p14="http://schemas.microsoft.com/office/powerpoint/2010/main" val="28320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10 advising tips</a:t>
            </a:r>
          </a:p>
        </p:txBody>
      </p:sp>
      <p:sp>
        <p:nvSpPr>
          <p:cNvPr id="3" name="TextBox 2"/>
          <p:cNvSpPr txBox="1"/>
          <p:nvPr/>
        </p:nvSpPr>
        <p:spPr>
          <a:xfrm>
            <a:off x="632444" y="973228"/>
            <a:ext cx="9820237" cy="4616648"/>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AutoNum type="arabicPeriod"/>
            </a:pPr>
            <a:r>
              <a:rPr lang="en-US" b="1" dirty="0">
                <a:solidFill>
                  <a:srgbClr val="FFFF00"/>
                </a:solidFill>
                <a:effectLst>
                  <a:outerShdw blurRad="50800" dist="38100" algn="l" rotWithShape="0">
                    <a:prstClr val="black">
                      <a:alpha val="40000"/>
                    </a:prstClr>
                  </a:outerShdw>
                </a:effectLst>
              </a:rPr>
              <a:t>Only register for courses that are listed in your curriculum guide or in Degree Works. </a:t>
            </a:r>
            <a:r>
              <a:rPr lang="en-US" b="1" i="1" dirty="0">
                <a:solidFill>
                  <a:srgbClr val="FFFF00"/>
                </a:solidFill>
                <a:effectLst>
                  <a:outerShdw blurRad="50800" dist="38100" algn="l" rotWithShape="0">
                    <a:prstClr val="black">
                      <a:alpha val="40000"/>
                    </a:prstClr>
                  </a:outerShdw>
                </a:effectLst>
              </a:rPr>
              <a:t>The VA won’t pay for anything else. </a:t>
            </a:r>
            <a:r>
              <a:rPr lang="en-US" b="1" dirty="0">
                <a:solidFill>
                  <a:srgbClr val="FFFF00"/>
                </a:solidFill>
                <a:effectLst>
                  <a:outerShdw blurRad="50800" dist="38100" algn="l" rotWithShape="0">
                    <a:prstClr val="black">
                      <a:alpha val="40000"/>
                    </a:prstClr>
                  </a:outerShdw>
                </a:effectLst>
              </a:rPr>
              <a:t>We check. </a:t>
            </a:r>
            <a:r>
              <a:rPr lang="en-US" b="1" dirty="0" err="1">
                <a:solidFill>
                  <a:srgbClr val="FFFF00"/>
                </a:solidFill>
                <a:effectLst>
                  <a:outerShdw blurRad="50800" dist="38100" algn="l" rotWithShape="0">
                    <a:prstClr val="black">
                      <a:alpha val="40000"/>
                    </a:prstClr>
                  </a:outerShdw>
                </a:effectLst>
              </a:rPr>
              <a:t>MyLCC</a:t>
            </a:r>
            <a:r>
              <a:rPr lang="en-US" b="1" dirty="0">
                <a:solidFill>
                  <a:srgbClr val="FFFF00"/>
                </a:solidFill>
                <a:effectLst>
                  <a:outerShdw blurRad="50800" dist="38100" algn="l" rotWithShape="0">
                    <a:prstClr val="black">
                      <a:alpha val="40000"/>
                    </a:prstClr>
                  </a:outerShdw>
                </a:effectLst>
              </a:rPr>
              <a:t> &gt; Banner &gt; Student &gt; Degree Works. </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2"/>
            </a:pPr>
            <a:r>
              <a:rPr lang="en-US" b="1" dirty="0">
                <a:solidFill>
                  <a:srgbClr val="FFFF00"/>
                </a:solidFill>
                <a:effectLst>
                  <a:outerShdw blurRad="50800" dist="38100" algn="l" rotWithShape="0">
                    <a:prstClr val="black">
                      <a:alpha val="40000"/>
                    </a:prstClr>
                  </a:outerShdw>
                </a:effectLst>
              </a:rPr>
              <a:t>Degree Works lists your program. To change programs: </a:t>
            </a:r>
            <a:r>
              <a:rPr lang="en-US" b="1" dirty="0" err="1">
                <a:solidFill>
                  <a:srgbClr val="FFFF00"/>
                </a:solidFill>
                <a:effectLst>
                  <a:outerShdw blurRad="50800" dist="38100" algn="l" rotWithShape="0">
                    <a:prstClr val="black">
                      <a:alpha val="40000"/>
                    </a:prstClr>
                  </a:outerShdw>
                </a:effectLst>
              </a:rPr>
              <a:t>MyLCC</a:t>
            </a:r>
            <a:r>
              <a:rPr lang="en-US" b="1" dirty="0">
                <a:solidFill>
                  <a:srgbClr val="FFFF00"/>
                </a:solidFill>
                <a:effectLst>
                  <a:outerShdw blurRad="50800" dist="38100" algn="l" rotWithShape="0">
                    <a:prstClr val="black">
                      <a:alpha val="40000"/>
                    </a:prstClr>
                  </a:outerShdw>
                </a:effectLst>
              </a:rPr>
              <a:t> &gt; Profile &gt; Change Program</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3"/>
            </a:pPr>
            <a:r>
              <a:rPr lang="en-US" b="1" dirty="0">
                <a:solidFill>
                  <a:srgbClr val="FFFF00"/>
                </a:solidFill>
                <a:effectLst>
                  <a:outerShdw blurRad="50800" dist="38100" algn="l" rotWithShape="0">
                    <a:prstClr val="black">
                      <a:alpha val="40000"/>
                    </a:prstClr>
                  </a:outerShdw>
                </a:effectLst>
              </a:rPr>
              <a:t>You need at least 60 credit hours to get an associate’s degree; at least 15 of them have to be taken here to get a degree. That’s credit for 15-20 classes total. </a:t>
            </a:r>
          </a:p>
          <a:p>
            <a:endParaRPr lang="en-US" sz="2400" b="1" dirty="0">
              <a:solidFill>
                <a:srgbClr val="FFFF00"/>
              </a:solidFill>
              <a:effectLst>
                <a:outerShdw blurRad="50800" dist="38100" algn="l" rotWithShape="0">
                  <a:prstClr val="black">
                    <a:alpha val="40000"/>
                  </a:prstClr>
                </a:outerShdw>
              </a:effectLst>
            </a:endParaRPr>
          </a:p>
          <a:p>
            <a:pPr marL="342900" indent="-342900">
              <a:buAutoNum type="arabicPeriod" startAt="4"/>
            </a:pPr>
            <a:r>
              <a:rPr lang="en-US" b="1" dirty="0">
                <a:solidFill>
                  <a:srgbClr val="FFFF00"/>
                </a:solidFill>
                <a:effectLst>
                  <a:outerShdw blurRad="50800" dist="38100" algn="l" rotWithShape="0">
                    <a:prstClr val="black">
                      <a:alpha val="40000"/>
                    </a:prstClr>
                  </a:outerShdw>
                </a:effectLst>
              </a:rPr>
              <a:t>MSU requires 28 credit hours to transfer. They won’t take more than 60.  They want ENGL121, ENGL122, HIST211 or 212, MATH120. Keep your GPA above 3.3. Apply in November of the year before you want to start in the Fall. MSU advisors in Gannon Advising. </a:t>
            </a:r>
          </a:p>
          <a:p>
            <a:endParaRPr lang="en-US"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3214378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861232" cy="1507067"/>
          </a:xfrm>
        </p:spPr>
        <p:txBody>
          <a:bodyPr>
            <a:normAutofit/>
          </a:bodyPr>
          <a:lstStyle/>
          <a:p>
            <a:r>
              <a:rPr lang="en-US" sz="4400" dirty="0">
                <a:effectLst>
                  <a:outerShdw blurRad="50800" dist="38100" dir="8100000" algn="tr" rotWithShape="0">
                    <a:prstClr val="black">
                      <a:alpha val="40000"/>
                    </a:prstClr>
                  </a:outerShdw>
                </a:effectLst>
              </a:rPr>
              <a:t>10 advising tips</a:t>
            </a:r>
          </a:p>
        </p:txBody>
      </p:sp>
      <p:sp>
        <p:nvSpPr>
          <p:cNvPr id="3" name="TextBox 2"/>
          <p:cNvSpPr txBox="1"/>
          <p:nvPr/>
        </p:nvSpPr>
        <p:spPr>
          <a:xfrm>
            <a:off x="684211" y="973228"/>
            <a:ext cx="9820237" cy="4739759"/>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AutoNum type="arabicPeriod" startAt="5"/>
            </a:pPr>
            <a:r>
              <a:rPr lang="en-US" b="1" dirty="0">
                <a:solidFill>
                  <a:srgbClr val="FFFF00"/>
                </a:solidFill>
                <a:effectLst>
                  <a:outerShdw blurRad="50800" dist="38100" algn="l" rotWithShape="0">
                    <a:prstClr val="black">
                      <a:alpha val="40000"/>
                    </a:prstClr>
                  </a:outerShdw>
                </a:effectLst>
              </a:rPr>
              <a:t>If you have gone to college before, transfer your transcripts here electronically. Sending unofficial transcripts to get placement levels was NOT “transferring your transcripts.” If you didn’t insert a credit card number, you didn’t transfer your official transcripts.  </a:t>
            </a:r>
            <a:r>
              <a:rPr lang="en-US" sz="2000" b="1" dirty="0">
                <a:solidFill>
                  <a:srgbClr val="FFFF00"/>
                </a:solidFill>
                <a:effectLst>
                  <a:outerShdw blurRad="50800" dist="38100" algn="l" rotWithShape="0">
                    <a:prstClr val="black">
                      <a:alpha val="40000"/>
                    </a:prstClr>
                  </a:outerShdw>
                </a:effectLst>
              </a:rPr>
              <a:t>Don’t forget about Joint Service Transcripts!</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6"/>
            </a:pPr>
            <a:r>
              <a:rPr lang="en-US" b="1" dirty="0">
                <a:solidFill>
                  <a:srgbClr val="FFFF00"/>
                </a:solidFill>
                <a:effectLst>
                  <a:outerShdw blurRad="50800" dist="38100" algn="l" rotWithShape="0">
                    <a:prstClr val="black">
                      <a:alpha val="40000"/>
                    </a:prstClr>
                  </a:outerShdw>
                </a:effectLst>
              </a:rPr>
              <a:t>There are two kinds of associate’s degrees, transfer and job. The first requires the MTA (Michigan Transfer Agreement), the second, CORE. Both are General Education </a:t>
            </a:r>
            <a:r>
              <a:rPr lang="en-US" b="1" dirty="0" err="1">
                <a:solidFill>
                  <a:srgbClr val="FFFF00"/>
                </a:solidFill>
                <a:effectLst>
                  <a:outerShdw blurRad="50800" dist="38100" algn="l" rotWithShape="0">
                    <a:prstClr val="black">
                      <a:alpha val="40000"/>
                    </a:prstClr>
                  </a:outerShdw>
                </a:effectLst>
              </a:rPr>
              <a:t>reqs</a:t>
            </a:r>
            <a:r>
              <a:rPr lang="en-US" b="1" dirty="0">
                <a:solidFill>
                  <a:srgbClr val="FFFF00"/>
                </a:solidFill>
                <a:effectLst>
                  <a:outerShdw blurRad="50800" dist="38100" algn="l" rotWithShape="0">
                    <a:prstClr val="black">
                      <a:alpha val="40000"/>
                    </a:prstClr>
                  </a:outerShdw>
                </a:effectLst>
              </a:rPr>
              <a:t>.</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7"/>
            </a:pPr>
            <a:r>
              <a:rPr lang="en-US" b="1" dirty="0">
                <a:solidFill>
                  <a:srgbClr val="FFFF00"/>
                </a:solidFill>
                <a:effectLst>
                  <a:outerShdw blurRad="50800" dist="38100" algn="l" rotWithShape="0">
                    <a:prstClr val="black">
                      <a:alpha val="40000"/>
                    </a:prstClr>
                  </a:outerShdw>
                </a:effectLst>
              </a:rPr>
              <a:t>The MTA is COMP 1, COMP 2 or COMM, 2 Humanities, Math, 2 Natural Sciences, and 2 Social Sciences, all from different disciplines. Add the requirements of your discipline and go. Takes a year (F, </a:t>
            </a:r>
            <a:r>
              <a:rPr lang="en-US" b="1" dirty="0" err="1">
                <a:solidFill>
                  <a:srgbClr val="FFFF00"/>
                </a:solidFill>
                <a:effectLst>
                  <a:outerShdw blurRad="50800" dist="38100" algn="l" rotWithShape="0">
                    <a:prstClr val="black">
                      <a:alpha val="40000"/>
                    </a:prstClr>
                  </a:outerShdw>
                </a:effectLst>
              </a:rPr>
              <a:t>Sp</a:t>
            </a:r>
            <a:r>
              <a:rPr lang="en-US" b="1" dirty="0">
                <a:solidFill>
                  <a:srgbClr val="FFFF00"/>
                </a:solidFill>
                <a:effectLst>
                  <a:outerShdw blurRad="50800" dist="38100" algn="l" rotWithShape="0">
                    <a:prstClr val="black">
                      <a:alpha val="40000"/>
                    </a:prstClr>
                  </a:outerShdw>
                </a:effectLst>
              </a:rPr>
              <a:t>, Su), full-time.</a:t>
            </a:r>
          </a:p>
          <a:p>
            <a:endParaRPr lang="en-US" dirty="0">
              <a:effectLst>
                <a:outerShdw blurRad="50800" dist="38100" algn="l" rotWithShape="0">
                  <a:prstClr val="black">
                    <a:alpha val="40000"/>
                  </a:prstClr>
                </a:outerShdw>
              </a:effectLst>
            </a:endParaRPr>
          </a:p>
          <a:p>
            <a:endParaRPr lang="en-US" sz="2400" dirty="0">
              <a:effectLst>
                <a:outerShdw blurRad="50800" dist="38100" algn="l" rotWithShape="0">
                  <a:prstClr val="black">
                    <a:alpha val="40000"/>
                  </a:prstClr>
                </a:outerShdw>
              </a:effectLst>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392030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Vet Net All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3008" y="1665353"/>
            <a:ext cx="2516075" cy="3354766"/>
          </a:xfrm>
          <a:prstGeom prst="rect">
            <a:avLst/>
          </a:prstGeom>
        </p:spPr>
      </p:pic>
      <p:sp>
        <p:nvSpPr>
          <p:cNvPr id="7" name="TextBox 6"/>
          <p:cNvSpPr txBox="1"/>
          <p:nvPr/>
        </p:nvSpPr>
        <p:spPr>
          <a:xfrm>
            <a:off x="625489" y="1857762"/>
            <a:ext cx="5831913" cy="335476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Program for LCC staff and faculty</a:t>
            </a:r>
          </a:p>
          <a:p>
            <a:endParaRPr lang="en-US" b="1" dirty="0">
              <a:solidFill>
                <a:srgbClr val="FFFF00"/>
              </a:solidFill>
              <a:effectLst>
                <a:outerShdw blurRad="50800" dist="38100" dir="2700000" algn="tl" rotWithShape="0">
                  <a:prstClr val="black">
                    <a:alpha val="40000"/>
                  </a:prstClr>
                </a:outerShdw>
              </a:effectLst>
            </a:endParaRPr>
          </a:p>
          <a:p>
            <a:pPr marL="285750"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Seminar covers the following areas:</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Vet Net Ally Program mission</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Veteran experience in the classroom</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Military and post-service culture</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“Why I joined”</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“Who would you tell?” </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Veterans issues in higher education</a:t>
            </a:r>
          </a:p>
          <a:p>
            <a:pPr marL="742950" lvl="1" indent="-285750">
              <a:buFont typeface="Arial" panose="020B0604020202020204" pitchFamily="34" charset="0"/>
              <a:buChar char="•"/>
            </a:pPr>
            <a:r>
              <a:rPr lang="en-US" b="1" dirty="0">
                <a:solidFill>
                  <a:srgbClr val="FFFF00"/>
                </a:solidFill>
                <a:effectLst>
                  <a:outerShdw blurRad="50800" dist="38100" dir="2700000" algn="tl" rotWithShape="0">
                    <a:prstClr val="black">
                      <a:alpha val="40000"/>
                    </a:prstClr>
                  </a:outerShdw>
                </a:effectLst>
              </a:rPr>
              <a:t>Being an Ally</a:t>
            </a:r>
          </a:p>
          <a:p>
            <a:pPr lvl="1"/>
            <a:endParaRPr lang="en-US" sz="1600" dirty="0"/>
          </a:p>
          <a:p>
            <a:pPr marL="285750" indent="-285750">
              <a:buFont typeface="Arial" panose="020B0604020202020204" pitchFamily="34" charset="0"/>
              <a:buChar char="•"/>
            </a:pPr>
            <a:endParaRPr lang="en-US" sz="1600" dirty="0"/>
          </a:p>
        </p:txBody>
      </p:sp>
      <p:sp>
        <p:nvSpPr>
          <p:cNvPr id="9" name="Title 1">
            <a:extLst>
              <a:ext uri="{FF2B5EF4-FFF2-40B4-BE49-F238E27FC236}">
                <a16:creationId xmlns:a16="http://schemas.microsoft.com/office/drawing/2014/main" id="{D5DCA021-15DB-4AF1-B79B-D7E52E277ED3}"/>
              </a:ext>
            </a:extLst>
          </p:cNvPr>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VET NET ally</a:t>
            </a:r>
          </a:p>
        </p:txBody>
      </p:sp>
    </p:spTree>
    <p:extLst>
      <p:ext uri="{BB962C8B-B14F-4D97-AF65-F5344CB8AC3E}">
        <p14:creationId xmlns:p14="http://schemas.microsoft.com/office/powerpoint/2010/main" val="4131214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861232" cy="1507067"/>
          </a:xfrm>
        </p:spPr>
        <p:txBody>
          <a:bodyPr>
            <a:normAutofit/>
          </a:bodyPr>
          <a:lstStyle/>
          <a:p>
            <a:r>
              <a:rPr lang="en-US" sz="4400" dirty="0">
                <a:effectLst>
                  <a:outerShdw blurRad="50800" dist="38100" dir="8100000" algn="tr" rotWithShape="0">
                    <a:prstClr val="black">
                      <a:alpha val="40000"/>
                    </a:prstClr>
                  </a:outerShdw>
                </a:effectLst>
              </a:rPr>
              <a:t>10 advising tips</a:t>
            </a:r>
          </a:p>
        </p:txBody>
      </p:sp>
      <p:sp>
        <p:nvSpPr>
          <p:cNvPr id="3" name="TextBox 2"/>
          <p:cNvSpPr txBox="1"/>
          <p:nvPr/>
        </p:nvSpPr>
        <p:spPr>
          <a:xfrm>
            <a:off x="684211" y="973228"/>
            <a:ext cx="9820237" cy="3970318"/>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AutoNum type="arabicPeriod" startAt="8"/>
            </a:pPr>
            <a:r>
              <a:rPr lang="en-US" b="1" dirty="0">
                <a:solidFill>
                  <a:srgbClr val="FFFF00"/>
                </a:solidFill>
                <a:effectLst>
                  <a:outerShdw blurRad="50800" dist="38100" algn="l" rotWithShape="0">
                    <a:prstClr val="black">
                      <a:alpha val="40000"/>
                    </a:prstClr>
                  </a:outerShdw>
                </a:effectLst>
              </a:rPr>
              <a:t>CORE is COMM, Global Perspectives and Diversity, Math, Natural Science, and Writing, one course each. Add the requirements of your discipline and get a J-O-B. West Campus/Air.</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9"/>
            </a:pPr>
            <a:r>
              <a:rPr lang="en-US" b="1" dirty="0">
                <a:solidFill>
                  <a:srgbClr val="FFFF00"/>
                </a:solidFill>
                <a:effectLst>
                  <a:outerShdw blurRad="50800" dist="38100" algn="l" rotWithShape="0">
                    <a:prstClr val="black">
                      <a:alpha val="40000"/>
                    </a:prstClr>
                  </a:outerShdw>
                </a:effectLst>
              </a:rPr>
              <a:t>All curricula expire in 5 years no matter when you start. If you take longer than that, expect to change programs, even to stay in the one you’re working on. Required courses may change.</a:t>
            </a:r>
          </a:p>
          <a:p>
            <a:endParaRPr lang="en-US" b="1" dirty="0">
              <a:solidFill>
                <a:srgbClr val="FFFF00"/>
              </a:solidFill>
              <a:effectLst>
                <a:outerShdw blurRad="50800" dist="38100" algn="l" rotWithShape="0">
                  <a:prstClr val="black">
                    <a:alpha val="40000"/>
                  </a:prstClr>
                </a:outerShdw>
              </a:effectLst>
            </a:endParaRPr>
          </a:p>
          <a:p>
            <a:pPr marL="342900" indent="-342900">
              <a:buAutoNum type="arabicPeriod" startAt="10"/>
            </a:pPr>
            <a:r>
              <a:rPr lang="en-US" b="1" dirty="0">
                <a:solidFill>
                  <a:srgbClr val="FFFF00"/>
                </a:solidFill>
                <a:effectLst>
                  <a:outerShdw blurRad="50800" dist="38100" algn="l" rotWithShape="0">
                    <a:prstClr val="black">
                      <a:alpha val="40000"/>
                    </a:prstClr>
                  </a:outerShdw>
                </a:effectLst>
              </a:rPr>
              <a:t>Know registration dates for EACH semester!  </a:t>
            </a:r>
            <a:r>
              <a:rPr lang="en-US" b="1" u="sng" dirty="0">
                <a:solidFill>
                  <a:schemeClr val="bg1"/>
                </a:solidFill>
                <a:effectLst>
                  <a:outerShdw blurRad="50800" dist="38100" algn="l" rotWithShape="0">
                    <a:prstClr val="black">
                      <a:alpha val="40000"/>
                    </a:prstClr>
                  </a:outerShdw>
                </a:effectLst>
              </a:rPr>
              <a:t>Register early!</a:t>
            </a:r>
          </a:p>
          <a:p>
            <a:endParaRPr lang="en-US" sz="2400" dirty="0">
              <a:effectLst>
                <a:outerShdw blurRad="50800" dist="38100" algn="l" rotWithShape="0">
                  <a:prstClr val="black">
                    <a:alpha val="40000"/>
                  </a:prstClr>
                </a:outerShdw>
              </a:effectLst>
            </a:endParaRPr>
          </a:p>
          <a:p>
            <a:endParaRPr lang="en-US" sz="2400" dirty="0">
              <a:effectLst>
                <a:outerShdw blurRad="50800" dist="38100" algn="l" rotWithShape="0">
                  <a:prstClr val="black">
                    <a:alpha val="40000"/>
                  </a:prstClr>
                </a:outerShdw>
              </a:effectLst>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2734466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rolled up degree, and money stacks"/>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2894261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530" y="2675466"/>
            <a:ext cx="6736939" cy="1507067"/>
          </a:xfrm>
        </p:spPr>
        <p:txBody>
          <a:bodyPr>
            <a:normAutofit/>
          </a:bodyPr>
          <a:lstStyle/>
          <a:p>
            <a:r>
              <a:rPr lang="en-US" sz="6600" dirty="0">
                <a:effectLst>
                  <a:outerShdw blurRad="50800" dist="38100" dir="8100000" algn="tr" rotWithShape="0">
                    <a:prstClr val="black">
                      <a:alpha val="40000"/>
                    </a:prstClr>
                  </a:outerShdw>
                </a:effectLst>
              </a:rPr>
              <a:t>Other Services</a:t>
            </a:r>
          </a:p>
        </p:txBody>
      </p:sp>
      <p:pic>
        <p:nvPicPr>
          <p:cNvPr id="11" name="Picture 10" descr="Lansing Community College | Office of Veteran &amp; Military Affairs">
            <a:extLst>
              <a:ext uri="{FF2B5EF4-FFF2-40B4-BE49-F238E27FC236}">
                <a16:creationId xmlns:a16="http://schemas.microsoft.com/office/drawing/2014/main" id="{04818DF8-649F-4029-B495-ECD3FF7D75B5}"/>
              </a:ext>
            </a:extLst>
          </p:cNvPr>
          <p:cNvPicPr>
            <a:picLocks noChangeAspect="1"/>
          </p:cNvPicPr>
          <p:nvPr/>
        </p:nvPicPr>
        <p:blipFill>
          <a:blip r:embed="rId3"/>
          <a:stretch>
            <a:fillRect/>
          </a:stretch>
        </p:blipFill>
        <p:spPr>
          <a:xfrm>
            <a:off x="9322745" y="146566"/>
            <a:ext cx="2621507" cy="560881"/>
          </a:xfrm>
          <a:prstGeom prst="rect">
            <a:avLst/>
          </a:prstGeom>
        </p:spPr>
      </p:pic>
    </p:spTree>
    <p:extLst>
      <p:ext uri="{BB962C8B-B14F-4D97-AF65-F5344CB8AC3E}">
        <p14:creationId xmlns:p14="http://schemas.microsoft.com/office/powerpoint/2010/main" val="36773763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Center for student access</a:t>
            </a:r>
          </a:p>
        </p:txBody>
      </p:sp>
      <p:sp>
        <p:nvSpPr>
          <p:cNvPr id="3" name="TextBox 2"/>
          <p:cNvSpPr txBox="1"/>
          <p:nvPr/>
        </p:nvSpPr>
        <p:spPr>
          <a:xfrm>
            <a:off x="684212" y="708535"/>
            <a:ext cx="10120146" cy="5469190"/>
          </a:xfrm>
          <a:prstGeom prst="rect">
            <a:avLst/>
          </a:prstGeom>
          <a:noFill/>
        </p:spPr>
        <p:txBody>
          <a:bodyPr wrap="square" rtlCol="0">
            <a:spAutoFit/>
          </a:bodyPr>
          <a:lstStyle/>
          <a:p>
            <a:endParaRPr lang="en-US" dirty="0">
              <a:solidFill>
                <a:prstClr val="black"/>
              </a:solidFill>
              <a:effectLst>
                <a:outerShdw blurRad="50800" dist="38100" algn="l" rotWithShape="0">
                  <a:prstClr val="black">
                    <a:alpha val="40000"/>
                  </a:prstClr>
                </a:outerShdw>
              </a:effectLst>
            </a:endParaRPr>
          </a:p>
          <a:p>
            <a:pPr algn="ctr"/>
            <a:endParaRPr lang="en-US" sz="6000" dirty="0">
              <a:effectLst>
                <a:outerShdw blurRad="50800" dist="38100" algn="l" rotWithShape="0">
                  <a:prstClr val="black">
                    <a:alpha val="40000"/>
                  </a:prstClr>
                </a:outerShdw>
              </a:effectLst>
            </a:endParaRPr>
          </a:p>
          <a:p>
            <a:pPr algn="ctr"/>
            <a:r>
              <a:rPr lang="en-US" sz="6000" dirty="0">
                <a:effectLst>
                  <a:outerShdw blurRad="50800" dist="38100" algn="l" rotWithShape="0">
                    <a:prstClr val="black">
                      <a:alpha val="40000"/>
                    </a:prstClr>
                  </a:outerShdw>
                </a:effectLst>
              </a:rPr>
              <a:t>Andy George</a:t>
            </a:r>
          </a:p>
          <a:p>
            <a:pPr algn="ctr"/>
            <a:r>
              <a:rPr lang="en-US" sz="2800" b="1" dirty="0">
                <a:solidFill>
                  <a:srgbClr val="FFFF00"/>
                </a:solidFill>
                <a:effectLst>
                  <a:outerShdw blurRad="50800" dist="38100" dir="2700000" algn="tl" rotWithShape="0">
                    <a:prstClr val="black">
                      <a:alpha val="40000"/>
                    </a:prstClr>
                  </a:outerShdw>
                </a:effectLst>
                <a:latin typeface="Century Gothic" panose="020B0502020202020204" pitchFamily="34" charset="0"/>
              </a:rPr>
              <a:t>Access Consultant</a:t>
            </a:r>
          </a:p>
          <a:p>
            <a:pPr algn="ctr"/>
            <a:endParaRPr lang="en-US" sz="2800" b="1" dirty="0">
              <a:solidFill>
                <a:srgbClr val="FFFF00"/>
              </a:solidFill>
              <a:effectLst>
                <a:outerShdw blurRad="50800" dist="38100" dir="2700000" algn="tl" rotWithShape="0">
                  <a:prstClr val="black">
                    <a:alpha val="40000"/>
                  </a:prstClr>
                </a:outerShdw>
              </a:effectLst>
              <a:latin typeface="Century Gothic" panose="020B0502020202020204" pitchFamily="34" charset="0"/>
            </a:endParaRPr>
          </a:p>
          <a:p>
            <a:pPr algn="ctr"/>
            <a:r>
              <a:rPr lang="en-US" sz="2800" b="1" dirty="0">
                <a:solidFill>
                  <a:srgbClr val="FFFF00"/>
                </a:solidFill>
                <a:effectLst>
                  <a:outerShdw blurRad="50800" dist="38100" dir="2700000" algn="tl" rotWithShape="0">
                    <a:prstClr val="black">
                      <a:alpha val="40000"/>
                    </a:prstClr>
                  </a:outerShdw>
                </a:effectLst>
                <a:latin typeface="Century Gothic" panose="020B0502020202020204" pitchFamily="34" charset="0"/>
              </a:rPr>
              <a:t>Contact: 517-267-5690</a:t>
            </a:r>
          </a:p>
          <a:p>
            <a:pPr algn="ctr"/>
            <a:r>
              <a:rPr lang="en-US" sz="2800" b="1" dirty="0">
                <a:solidFill>
                  <a:srgbClr val="FFFF00"/>
                </a:solidFill>
                <a:effectLst>
                  <a:outerShdw blurRad="50800" dist="38100" dir="2700000" algn="tl" rotWithShape="0">
                    <a:prstClr val="black">
                      <a:alpha val="40000"/>
                    </a:prstClr>
                  </a:outerShdw>
                </a:effectLst>
                <a:latin typeface="Century Gothic" panose="020B0502020202020204" pitchFamily="34" charset="0"/>
              </a:rPr>
              <a:t>georga14@star.lcc.edu</a:t>
            </a: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sz="2000"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253088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Adult Resource Center</a:t>
            </a:r>
          </a:p>
        </p:txBody>
      </p:sp>
      <p:sp>
        <p:nvSpPr>
          <p:cNvPr id="3" name="TextBox 2"/>
          <p:cNvSpPr txBox="1"/>
          <p:nvPr/>
        </p:nvSpPr>
        <p:spPr>
          <a:xfrm>
            <a:off x="684212" y="708535"/>
            <a:ext cx="10120146" cy="5846729"/>
          </a:xfrm>
          <a:prstGeom prst="rect">
            <a:avLst/>
          </a:prstGeom>
          <a:noFill/>
        </p:spPr>
        <p:txBody>
          <a:bodyPr wrap="square" rtlCol="0">
            <a:spAutoFit/>
          </a:bodyPr>
          <a:lstStyle/>
          <a:p>
            <a:endParaRPr lang="en-US" dirty="0">
              <a:solidFill>
                <a:prstClr val="black"/>
              </a:solidFill>
              <a:effectLst>
                <a:outerShdw blurRad="50800" dist="38100" algn="l" rotWithShape="0">
                  <a:prstClr val="black">
                    <a:alpha val="40000"/>
                  </a:prstClr>
                </a:outerShdw>
              </a:effectLst>
            </a:endParaRPr>
          </a:p>
          <a:p>
            <a:pPr algn="ctr"/>
            <a:endParaRPr lang="en-US" sz="6000" dirty="0">
              <a:effectLst>
                <a:outerShdw blurRad="50800" dist="38100" algn="l" rotWithShape="0">
                  <a:prstClr val="black">
                    <a:alpha val="40000"/>
                  </a:prstClr>
                </a:outerShdw>
              </a:effectLst>
            </a:endParaRPr>
          </a:p>
          <a:p>
            <a:pPr algn="ctr"/>
            <a:r>
              <a:rPr lang="en-US" sz="6000" dirty="0">
                <a:effectLst>
                  <a:outerShdw blurRad="50800" dist="38100" algn="l" rotWithShape="0">
                    <a:prstClr val="black">
                      <a:alpha val="40000"/>
                    </a:prstClr>
                  </a:outerShdw>
                </a:effectLst>
              </a:rPr>
              <a:t>Ashlee Stokes</a:t>
            </a:r>
          </a:p>
          <a:p>
            <a:pPr algn="ctr"/>
            <a:r>
              <a:rPr lang="en-US" sz="2800" b="1" dirty="0">
                <a:solidFill>
                  <a:srgbClr val="FFFF00"/>
                </a:solidFill>
                <a:effectLst>
                  <a:outerShdw blurRad="50800" dist="38100" algn="l" rotWithShape="0">
                    <a:prstClr val="black">
                      <a:alpha val="40000"/>
                    </a:prstClr>
                  </a:outerShdw>
                </a:effectLst>
              </a:rPr>
              <a:t>Adult Resource Center Coordinator</a:t>
            </a:r>
          </a:p>
          <a:p>
            <a:pPr algn="ctr"/>
            <a:endParaRPr lang="en-US" sz="2800" b="1" dirty="0">
              <a:solidFill>
                <a:srgbClr val="FFFF00"/>
              </a:solidFill>
              <a:effectLst>
                <a:outerShdw blurRad="50800" dist="38100" algn="l" rotWithShape="0">
                  <a:prstClr val="black">
                    <a:alpha val="40000"/>
                  </a:prstClr>
                </a:outerShdw>
              </a:effectLst>
            </a:endParaRPr>
          </a:p>
          <a:p>
            <a:pPr algn="ctr"/>
            <a:r>
              <a:rPr lang="en-US" sz="2800" b="1" dirty="0">
                <a:solidFill>
                  <a:srgbClr val="FFFF00"/>
                </a:solidFill>
                <a:effectLst>
                  <a:outerShdw blurRad="50800" dist="38100" algn="l" rotWithShape="0">
                    <a:prstClr val="black">
                      <a:alpha val="40000"/>
                    </a:prstClr>
                  </a:outerShdw>
                </a:effectLst>
              </a:rPr>
              <a:t>Contact: 517-483-1213</a:t>
            </a:r>
          </a:p>
          <a:p>
            <a:pPr algn="ctr"/>
            <a:r>
              <a:rPr lang="en-US" sz="2800" b="1" dirty="0">
                <a:solidFill>
                  <a:srgbClr val="FFFF00"/>
                </a:solidFill>
                <a:effectLst>
                  <a:outerShdw blurRad="50800" dist="38100" algn="l" rotWithShape="0">
                    <a:prstClr val="black">
                      <a:alpha val="40000"/>
                    </a:prstClr>
                  </a:outerShdw>
                </a:effectLst>
              </a:rPr>
              <a:t>stokea@star.lcc.edu</a:t>
            </a:r>
          </a:p>
          <a:p>
            <a:pPr lvl="0" defTabSz="914400">
              <a:lnSpc>
                <a:spcPct val="90000"/>
              </a:lnSpc>
              <a:spcBef>
                <a:spcPts val="1000"/>
              </a:spcBef>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sz="2000"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3233453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Success Coaching</a:t>
            </a:r>
          </a:p>
        </p:txBody>
      </p:sp>
      <p:sp>
        <p:nvSpPr>
          <p:cNvPr id="3" name="TextBox 2"/>
          <p:cNvSpPr txBox="1"/>
          <p:nvPr/>
        </p:nvSpPr>
        <p:spPr>
          <a:xfrm>
            <a:off x="1035927" y="705925"/>
            <a:ext cx="10120146" cy="5846729"/>
          </a:xfrm>
          <a:prstGeom prst="rect">
            <a:avLst/>
          </a:prstGeom>
          <a:noFill/>
        </p:spPr>
        <p:txBody>
          <a:bodyPr wrap="square" rtlCol="0">
            <a:spAutoFit/>
          </a:bodyPr>
          <a:lstStyle/>
          <a:p>
            <a:endParaRPr lang="en-US" dirty="0">
              <a:solidFill>
                <a:prstClr val="black"/>
              </a:solidFill>
              <a:effectLst>
                <a:outerShdw blurRad="50800" dist="38100" algn="l" rotWithShape="0">
                  <a:prstClr val="black">
                    <a:alpha val="40000"/>
                  </a:prstClr>
                </a:outerShdw>
              </a:effectLst>
            </a:endParaRPr>
          </a:p>
          <a:p>
            <a:pPr algn="ctr"/>
            <a:endParaRPr lang="en-US" sz="6000" dirty="0">
              <a:effectLst>
                <a:outerShdw blurRad="50800" dist="38100" algn="l" rotWithShape="0">
                  <a:prstClr val="black">
                    <a:alpha val="40000"/>
                  </a:prstClr>
                </a:outerShdw>
              </a:effectLst>
            </a:endParaRPr>
          </a:p>
          <a:p>
            <a:pPr algn="ctr"/>
            <a:r>
              <a:rPr lang="en-US" sz="6000" dirty="0">
                <a:effectLst>
                  <a:outerShdw blurRad="50800" dist="38100" algn="l" rotWithShape="0">
                    <a:prstClr val="black">
                      <a:alpha val="40000"/>
                    </a:prstClr>
                  </a:outerShdw>
                </a:effectLst>
              </a:rPr>
              <a:t>Duane Portee</a:t>
            </a:r>
          </a:p>
          <a:p>
            <a:pPr algn="ctr"/>
            <a:r>
              <a:rPr lang="en-US" sz="2800" b="1" dirty="0">
                <a:solidFill>
                  <a:srgbClr val="FFFF00"/>
                </a:solidFill>
                <a:effectLst>
                  <a:outerShdw blurRad="50800" dist="38100" algn="l" rotWithShape="0">
                    <a:prstClr val="black">
                      <a:alpha val="40000"/>
                    </a:prstClr>
                  </a:outerShdw>
                </a:effectLst>
              </a:rPr>
              <a:t>Military-Connected Student Success Coach</a:t>
            </a:r>
          </a:p>
          <a:p>
            <a:pPr algn="ctr"/>
            <a:endParaRPr lang="en-US" sz="2800" b="1" dirty="0">
              <a:solidFill>
                <a:srgbClr val="FFFF00"/>
              </a:solidFill>
              <a:effectLst>
                <a:outerShdw blurRad="50800" dist="38100" algn="l" rotWithShape="0">
                  <a:prstClr val="black">
                    <a:alpha val="40000"/>
                  </a:prstClr>
                </a:outerShdw>
              </a:effectLst>
            </a:endParaRPr>
          </a:p>
          <a:p>
            <a:pPr algn="ctr"/>
            <a:r>
              <a:rPr lang="en-US" sz="2800" b="1" dirty="0">
                <a:solidFill>
                  <a:srgbClr val="FFFF00"/>
                </a:solidFill>
                <a:effectLst>
                  <a:outerShdw blurRad="50800" dist="38100" algn="l" rotWithShape="0">
                    <a:prstClr val="black">
                      <a:alpha val="40000"/>
                    </a:prstClr>
                  </a:outerShdw>
                </a:effectLst>
              </a:rPr>
              <a:t>Contact: 517-483-1470</a:t>
            </a:r>
          </a:p>
          <a:p>
            <a:pPr algn="ctr"/>
            <a:r>
              <a:rPr lang="en-US" sz="2800" b="1" dirty="0">
                <a:solidFill>
                  <a:srgbClr val="FFFF00"/>
                </a:solidFill>
                <a:effectLst>
                  <a:outerShdw blurRad="50800" dist="38100" algn="l" rotWithShape="0">
                    <a:prstClr val="black">
                      <a:alpha val="40000"/>
                    </a:prstClr>
                  </a:outerShdw>
                </a:effectLst>
              </a:rPr>
              <a:t>porteed2@star.lcc.edu</a:t>
            </a:r>
          </a:p>
          <a:p>
            <a:pPr lvl="0" defTabSz="914400">
              <a:lnSpc>
                <a:spcPct val="90000"/>
              </a:lnSpc>
              <a:spcBef>
                <a:spcPts val="1000"/>
              </a:spcBef>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sz="2000" dirty="0">
              <a:latin typeface="Century Gothic" panose="020B0502020202020204" pitchFamily="34" charset="0"/>
            </a:endParaRPr>
          </a:p>
          <a:p>
            <a:pPr lvl="0" defTabSz="914400">
              <a:lnSpc>
                <a:spcPct val="90000"/>
              </a:lnSpc>
              <a:spcBef>
                <a:spcPts val="1000"/>
              </a:spcBef>
            </a:pPr>
            <a:endParaRPr lang="en-US" dirty="0">
              <a:latin typeface="Century Gothic" panose="020B0502020202020204" pitchFamily="34" charset="0"/>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1271345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Counseling Services</a:t>
            </a:r>
          </a:p>
        </p:txBody>
      </p:sp>
      <p:sp>
        <p:nvSpPr>
          <p:cNvPr id="3" name="TextBox 2"/>
          <p:cNvSpPr txBox="1"/>
          <p:nvPr/>
        </p:nvSpPr>
        <p:spPr>
          <a:xfrm>
            <a:off x="684212" y="708535"/>
            <a:ext cx="10120146" cy="5846729"/>
          </a:xfrm>
          <a:prstGeom prst="rect">
            <a:avLst/>
          </a:prstGeom>
          <a:noFill/>
        </p:spPr>
        <p:txBody>
          <a:bodyPr wrap="square" rtlCol="0">
            <a:spAutoFit/>
          </a:bodyPr>
          <a:lstStyle/>
          <a:p>
            <a:endParaRPr lang="en-US" dirty="0">
              <a:solidFill>
                <a:prstClr val="black"/>
              </a:solidFill>
              <a:effectLst>
                <a:outerShdw blurRad="50800" dist="38100" algn="l" rotWithShape="0">
                  <a:prstClr val="black">
                    <a:alpha val="40000"/>
                  </a:prstClr>
                </a:outerShdw>
              </a:effectLst>
            </a:endParaRPr>
          </a:p>
          <a:p>
            <a:pPr algn="ctr"/>
            <a:endParaRPr lang="en-US" sz="6000" dirty="0">
              <a:effectLst>
                <a:outerShdw blurRad="50800" dist="38100" algn="l" rotWithShape="0">
                  <a:prstClr val="black">
                    <a:alpha val="40000"/>
                  </a:prstClr>
                </a:outerShdw>
              </a:effectLst>
            </a:endParaRPr>
          </a:p>
          <a:p>
            <a:pPr algn="ctr"/>
            <a:r>
              <a:rPr lang="en-US" sz="6000" dirty="0">
                <a:effectLst>
                  <a:outerShdw blurRad="50800" dist="38100" algn="l" rotWithShape="0">
                    <a:prstClr val="black">
                      <a:alpha val="40000"/>
                    </a:prstClr>
                  </a:outerShdw>
                </a:effectLst>
              </a:rPr>
              <a:t>Pam Davis</a:t>
            </a:r>
          </a:p>
          <a:p>
            <a:pPr algn="ctr"/>
            <a:r>
              <a:rPr lang="en-US" sz="2800" b="1" dirty="0">
                <a:solidFill>
                  <a:srgbClr val="FFFF00"/>
                </a:solidFill>
                <a:effectLst>
                  <a:outerShdw blurRad="50800" dist="38100" algn="l" rotWithShape="0">
                    <a:prstClr val="black">
                      <a:alpha val="40000"/>
                    </a:prstClr>
                  </a:outerShdw>
                </a:effectLst>
              </a:rPr>
              <a:t>Licensed Professional Counselor</a:t>
            </a:r>
          </a:p>
          <a:p>
            <a:pPr algn="ctr"/>
            <a:endParaRPr lang="en-US" sz="2800" b="1" dirty="0">
              <a:solidFill>
                <a:srgbClr val="FFFF00"/>
              </a:solidFill>
              <a:effectLst>
                <a:outerShdw blurRad="50800" dist="38100" algn="l" rotWithShape="0">
                  <a:prstClr val="black">
                    <a:alpha val="40000"/>
                  </a:prstClr>
                </a:outerShdw>
              </a:effectLst>
            </a:endParaRPr>
          </a:p>
          <a:p>
            <a:pPr algn="ctr"/>
            <a:r>
              <a:rPr lang="en-US" sz="2800" b="1" dirty="0">
                <a:solidFill>
                  <a:srgbClr val="FFFF00"/>
                </a:solidFill>
                <a:effectLst>
                  <a:outerShdw blurRad="50800" dist="38100" algn="l" rotWithShape="0">
                    <a:prstClr val="black">
                      <a:alpha val="40000"/>
                    </a:prstClr>
                  </a:outerShdw>
                </a:effectLst>
              </a:rPr>
              <a:t>Contact: 517-483-1924</a:t>
            </a:r>
          </a:p>
          <a:p>
            <a:pPr algn="ctr"/>
            <a:r>
              <a:rPr lang="en-US" sz="2800" b="1" dirty="0">
                <a:solidFill>
                  <a:srgbClr val="FFFF00"/>
                </a:solidFill>
                <a:effectLst>
                  <a:outerShdw blurRad="50800" dist="38100" algn="l" rotWithShape="0">
                    <a:prstClr val="black">
                      <a:alpha val="40000"/>
                    </a:prstClr>
                  </a:outerShdw>
                </a:effectLst>
              </a:rPr>
              <a:t>davisp@star.lcc.edu</a:t>
            </a:r>
          </a:p>
          <a:p>
            <a:pPr lvl="0" defTabSz="914400">
              <a:lnSpc>
                <a:spcPct val="90000"/>
              </a:lnSpc>
              <a:spcBef>
                <a:spcPts val="1000"/>
              </a:spcBef>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sz="2000" dirty="0">
              <a:latin typeface="Century Gothic" panose="020B0502020202020204" pitchFamily="34" charset="0"/>
            </a:endParaRPr>
          </a:p>
          <a:p>
            <a:pPr marL="228600" lvl="0" indent="-228600" defTabSz="914400">
              <a:lnSpc>
                <a:spcPct val="90000"/>
              </a:lnSpc>
              <a:spcBef>
                <a:spcPts val="1000"/>
              </a:spcBef>
              <a:buFont typeface="Arial" panose="020B0604020202020204" pitchFamily="34" charset="0"/>
              <a:buChar char="•"/>
            </a:pPr>
            <a:endParaRPr lang="en-US" dirty="0">
              <a:latin typeface="Century Gothic" panose="020B0502020202020204" pitchFamily="34" charset="0"/>
            </a:endParaRPr>
          </a:p>
          <a:p>
            <a:endParaRPr lang="en-US" sz="2400" dirty="0">
              <a:effectLst>
                <a:outerShdw blurRad="50800" dist="38100" algn="l" rotWithShape="0">
                  <a:prstClr val="black">
                    <a:alpha val="40000"/>
                  </a:prstClr>
                </a:outerShdw>
              </a:effectLst>
            </a:endParaRP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Tree>
    <p:extLst>
      <p:ext uri="{BB962C8B-B14F-4D97-AF65-F5344CB8AC3E}">
        <p14:creationId xmlns:p14="http://schemas.microsoft.com/office/powerpoint/2010/main" val="4038367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567" y="2675466"/>
            <a:ext cx="4772865" cy="1507067"/>
          </a:xfrm>
        </p:spPr>
        <p:txBody>
          <a:bodyPr>
            <a:normAutofit/>
          </a:bodyPr>
          <a:lstStyle/>
          <a:p>
            <a:r>
              <a:rPr lang="en-US" sz="6600" dirty="0">
                <a:effectLst>
                  <a:outerShdw blurRad="50800" dist="38100" dir="8100000" algn="tr" rotWithShape="0">
                    <a:prstClr val="black">
                      <a:alpha val="40000"/>
                    </a:prstClr>
                  </a:outerShdw>
                </a:effectLst>
              </a:rPr>
              <a:t>Reminders</a:t>
            </a:r>
          </a:p>
        </p:txBody>
      </p:sp>
      <p:pic>
        <p:nvPicPr>
          <p:cNvPr id="11" name="Picture 10" descr="Lansing Community College | Office of Veteran &amp; Military Affairs">
            <a:extLst>
              <a:ext uri="{FF2B5EF4-FFF2-40B4-BE49-F238E27FC236}">
                <a16:creationId xmlns:a16="http://schemas.microsoft.com/office/drawing/2014/main" id="{04818DF8-649F-4029-B495-ECD3FF7D75B5}"/>
              </a:ext>
            </a:extLst>
          </p:cNvPr>
          <p:cNvPicPr>
            <a:picLocks noChangeAspect="1"/>
          </p:cNvPicPr>
          <p:nvPr/>
        </p:nvPicPr>
        <p:blipFill>
          <a:blip r:embed="rId3"/>
          <a:stretch>
            <a:fillRect/>
          </a:stretch>
        </p:blipFill>
        <p:spPr>
          <a:xfrm>
            <a:off x="9322745" y="146566"/>
            <a:ext cx="2621507" cy="560881"/>
          </a:xfrm>
          <a:prstGeom prst="rect">
            <a:avLst/>
          </a:prstGeom>
        </p:spPr>
      </p:pic>
    </p:spTree>
    <p:extLst>
      <p:ext uri="{BB962C8B-B14F-4D97-AF65-F5344CB8AC3E}">
        <p14:creationId xmlns:p14="http://schemas.microsoft.com/office/powerpoint/2010/main" val="1716846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Please Remember</a:t>
            </a:r>
          </a:p>
        </p:txBody>
      </p:sp>
      <p:sp>
        <p:nvSpPr>
          <p:cNvPr id="3" name="TextBox 2"/>
          <p:cNvSpPr txBox="1"/>
          <p:nvPr/>
        </p:nvSpPr>
        <p:spPr>
          <a:xfrm>
            <a:off x="766159" y="902322"/>
            <a:ext cx="8163697" cy="3231654"/>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b="1" dirty="0">
                <a:solidFill>
                  <a:srgbClr val="FFFF00"/>
                </a:solidFill>
              </a:rPr>
              <a:t>Fill out Intent Form each semester and do it early!</a:t>
            </a:r>
          </a:p>
          <a:p>
            <a:endParaRPr lang="en-US" b="1" dirty="0">
              <a:solidFill>
                <a:srgbClr val="FFFF00"/>
              </a:solidFill>
            </a:endParaRPr>
          </a:p>
          <a:p>
            <a:pPr marL="285750" indent="-285750">
              <a:buFont typeface="Arial" panose="020B0604020202020204" pitchFamily="34" charset="0"/>
              <a:buChar char="•"/>
            </a:pPr>
            <a:r>
              <a:rPr lang="en-US" b="1" dirty="0">
                <a:solidFill>
                  <a:srgbClr val="FFFF00"/>
                </a:solidFill>
              </a:rPr>
              <a:t>Notify us if you add or drop a course</a:t>
            </a:r>
          </a:p>
          <a:p>
            <a:endParaRPr lang="en-US" b="1" dirty="0">
              <a:solidFill>
                <a:srgbClr val="FFFF00"/>
              </a:solidFill>
            </a:endParaRPr>
          </a:p>
          <a:p>
            <a:pPr marL="285750" indent="-285750">
              <a:buFont typeface="Arial" panose="020B0604020202020204" pitchFamily="34" charset="0"/>
              <a:buChar char="•"/>
            </a:pPr>
            <a:r>
              <a:rPr lang="en-US" b="1" dirty="0">
                <a:solidFill>
                  <a:srgbClr val="FFFF00"/>
                </a:solidFill>
              </a:rPr>
              <a:t>Meet with the Advisor when you need to!</a:t>
            </a:r>
          </a:p>
          <a:p>
            <a:pPr marL="285750" indent="-285750">
              <a:buFont typeface="Arial" panose="020B0604020202020204" pitchFamily="34" charset="0"/>
              <a:buChar char="•"/>
            </a:pPr>
            <a:endParaRPr lang="en-US" b="1" dirty="0">
              <a:solidFill>
                <a:srgbClr val="FFFF00"/>
              </a:solidFill>
            </a:endParaRPr>
          </a:p>
          <a:p>
            <a:pPr marL="285750" indent="-285750">
              <a:buFont typeface="Arial" panose="020B0604020202020204" pitchFamily="34" charset="0"/>
              <a:buChar char="•"/>
            </a:pPr>
            <a:r>
              <a:rPr lang="en-US" b="1" dirty="0">
                <a:solidFill>
                  <a:srgbClr val="FFFF00"/>
                </a:solidFill>
              </a:rPr>
              <a:t>Submit JSTs and other transcripts.  (Ask for re-evals when needed)</a:t>
            </a:r>
          </a:p>
          <a:p>
            <a:endParaRPr lang="en-US" b="1" dirty="0">
              <a:solidFill>
                <a:srgbClr val="FFFF00"/>
              </a:solidFill>
            </a:endParaRPr>
          </a:p>
          <a:p>
            <a:pPr marL="285750" indent="-285750">
              <a:buFont typeface="Arial" panose="020B0604020202020204" pitchFamily="34" charset="0"/>
              <a:buChar char="•"/>
            </a:pPr>
            <a:r>
              <a:rPr lang="en-US" b="1" dirty="0">
                <a:solidFill>
                  <a:srgbClr val="FFFF00"/>
                </a:solidFill>
              </a:rPr>
              <a:t>Fill out FAFSA (Pell Grant)</a:t>
            </a:r>
          </a:p>
          <a:p>
            <a:endParaRPr lang="en-US" dirty="0"/>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6" name="TextBox 5"/>
          <p:cNvSpPr txBox="1"/>
          <p:nvPr/>
        </p:nvSpPr>
        <p:spPr>
          <a:xfrm>
            <a:off x="766159" y="3863549"/>
            <a:ext cx="6757385" cy="1077218"/>
          </a:xfrm>
          <a:prstGeom prst="rect">
            <a:avLst/>
          </a:prstGeom>
          <a:noFill/>
        </p:spPr>
        <p:txBody>
          <a:bodyPr wrap="square" rtlCol="0">
            <a:spAutoFit/>
          </a:bodyPr>
          <a:lstStyle/>
          <a:p>
            <a:r>
              <a:rPr lang="en-US" sz="3200" b="1" dirty="0">
                <a:ln w="19050">
                  <a:solidFill>
                    <a:schemeClr val="accent1">
                      <a:lumMod val="50000"/>
                    </a:schemeClr>
                  </a:solidFill>
                </a:ln>
                <a:solidFill>
                  <a:srgbClr val="FFFF00"/>
                </a:solidFill>
              </a:rPr>
              <a:t>CHECK YOUR STUDENT EMAIL FOR INFORMATION AND UPDATES!!!!</a:t>
            </a:r>
          </a:p>
        </p:txBody>
      </p:sp>
    </p:spTree>
    <p:extLst>
      <p:ext uri="{BB962C8B-B14F-4D97-AF65-F5344CB8AC3E}">
        <p14:creationId xmlns:p14="http://schemas.microsoft.com/office/powerpoint/2010/main" val="3327614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Office of Veteran and Military Affairs logo"/>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diploma, and money"/>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353868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sp>
        <p:nvSpPr>
          <p:cNvPr id="16" name="TextBox 15"/>
          <p:cNvSpPr txBox="1"/>
          <p:nvPr/>
        </p:nvSpPr>
        <p:spPr>
          <a:xfrm>
            <a:off x="8488349" y="3904892"/>
            <a:ext cx="1828800" cy="523220"/>
          </a:xfrm>
          <a:prstGeom prst="rect">
            <a:avLst/>
          </a:prstGeom>
          <a:noFill/>
        </p:spPr>
        <p:txBody>
          <a:bodyPr wrap="square" rtlCol="0">
            <a:spAutoFit/>
          </a:bodyPr>
          <a:lstStyle/>
          <a:p>
            <a:pPr algn="ctr"/>
            <a:r>
              <a:rPr lang="en-US" sz="1400" dirty="0"/>
              <a:t>Bill Lapham</a:t>
            </a:r>
          </a:p>
          <a:p>
            <a:pPr algn="ctr"/>
            <a:r>
              <a:rPr lang="en-US" sz="1400" dirty="0"/>
              <a:t>Academic Advisor</a:t>
            </a:r>
          </a:p>
        </p:txBody>
      </p:sp>
      <p:pic>
        <p:nvPicPr>
          <p:cNvPr id="12" name="Picture 11" descr="Bill Lapham 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5433" y="1481693"/>
            <a:ext cx="1857149" cy="2321024"/>
          </a:xfrm>
          <a:prstGeom prst="rect">
            <a:avLst/>
          </a:prstGeom>
        </p:spPr>
      </p:pic>
      <p:sp>
        <p:nvSpPr>
          <p:cNvPr id="14" name="TextBox 13"/>
          <p:cNvSpPr txBox="1"/>
          <p:nvPr/>
        </p:nvSpPr>
        <p:spPr>
          <a:xfrm>
            <a:off x="4644571" y="3904892"/>
            <a:ext cx="2902855" cy="523220"/>
          </a:xfrm>
          <a:prstGeom prst="rect">
            <a:avLst/>
          </a:prstGeom>
          <a:noFill/>
        </p:spPr>
        <p:txBody>
          <a:bodyPr wrap="square" rtlCol="0">
            <a:spAutoFit/>
          </a:bodyPr>
          <a:lstStyle/>
          <a:p>
            <a:pPr algn="ctr"/>
            <a:r>
              <a:rPr lang="en-US" sz="1400" dirty="0"/>
              <a:t>Katie Simpson</a:t>
            </a:r>
          </a:p>
          <a:p>
            <a:pPr algn="ctr"/>
            <a:r>
              <a:rPr lang="en-US" sz="1400" dirty="0"/>
              <a:t>Certifying Official</a:t>
            </a:r>
          </a:p>
        </p:txBody>
      </p:sp>
      <p:pic>
        <p:nvPicPr>
          <p:cNvPr id="10" name="Picture 9" descr="Katie Simpson pho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590" y="1481693"/>
            <a:ext cx="1856819" cy="2321024"/>
          </a:xfrm>
          <a:prstGeom prst="rect">
            <a:avLst/>
          </a:prstGeom>
        </p:spPr>
      </p:pic>
      <p:sp>
        <p:nvSpPr>
          <p:cNvPr id="13" name="TextBox 12"/>
          <p:cNvSpPr txBox="1"/>
          <p:nvPr/>
        </p:nvSpPr>
        <p:spPr>
          <a:xfrm>
            <a:off x="1906699" y="3904892"/>
            <a:ext cx="1828800" cy="523220"/>
          </a:xfrm>
          <a:prstGeom prst="rect">
            <a:avLst/>
          </a:prstGeom>
          <a:noFill/>
        </p:spPr>
        <p:txBody>
          <a:bodyPr wrap="square" rtlCol="0">
            <a:spAutoFit/>
          </a:bodyPr>
          <a:lstStyle/>
          <a:p>
            <a:pPr algn="ctr"/>
            <a:r>
              <a:rPr lang="en-US" sz="1400" dirty="0"/>
              <a:t>Andrew Cosgrove</a:t>
            </a:r>
          </a:p>
          <a:p>
            <a:pPr algn="ctr"/>
            <a:r>
              <a:rPr lang="en-US" sz="1400" dirty="0"/>
              <a:t>Director</a:t>
            </a:r>
          </a:p>
        </p:txBody>
      </p:sp>
      <p:pic>
        <p:nvPicPr>
          <p:cNvPr id="6" name="Picture 5" descr="Andrew Cosgrove phot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6699" y="1481693"/>
            <a:ext cx="1859867" cy="2324022"/>
          </a:xfrm>
          <a:prstGeom prst="rect">
            <a:avLst/>
          </a:prstGeom>
        </p:spPr>
      </p:pic>
      <p:sp>
        <p:nvSpPr>
          <p:cNvPr id="2" name="Title 1">
            <a:extLst>
              <a:ext uri="{FF2B5EF4-FFF2-40B4-BE49-F238E27FC236}">
                <a16:creationId xmlns:a16="http://schemas.microsoft.com/office/drawing/2014/main" id="{A910B033-B110-4244-9ED3-38E2C16447F6}"/>
              </a:ext>
            </a:extLst>
          </p:cNvPr>
          <p:cNvSpPr>
            <a:spLocks noGrp="1"/>
          </p:cNvSpPr>
          <p:nvPr>
            <p:ph type="title"/>
          </p:nvPr>
        </p:nvSpPr>
        <p:spPr>
          <a:xfrm>
            <a:off x="1828798" y="256349"/>
            <a:ext cx="8534400" cy="1123169"/>
          </a:xfrm>
        </p:spPr>
        <p:txBody>
          <a:bodyPr/>
          <a:lstStyle/>
          <a:p>
            <a:pPr algn="ctr"/>
            <a:r>
              <a:rPr lang="en-US" dirty="0"/>
              <a:t>OVMA Staff</a:t>
            </a:r>
          </a:p>
        </p:txBody>
      </p:sp>
    </p:spTree>
    <p:extLst>
      <p:ext uri="{BB962C8B-B14F-4D97-AF65-F5344CB8AC3E}">
        <p14:creationId xmlns:p14="http://schemas.microsoft.com/office/powerpoint/2010/main" val="3316580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3"/>
            <a:ext cx="8534400" cy="1507067"/>
          </a:xfrm>
        </p:spPr>
        <p:txBody>
          <a:bodyPr>
            <a:normAutofit/>
          </a:bodyPr>
          <a:lstStyle/>
          <a:p>
            <a:r>
              <a:rPr lang="en-US" sz="4400" dirty="0">
                <a:effectLst>
                  <a:outerShdw blurRad="50800" dist="38100" dir="8100000" algn="tr" rotWithShape="0">
                    <a:prstClr val="black">
                      <a:alpha val="40000"/>
                    </a:prstClr>
                  </a:outerShdw>
                </a:effectLst>
              </a:rPr>
              <a:t>Questions?</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5" name="Picture 4" descr="Photo of graduation cap, rolled up degree, and money stacks"/>
          <p:cNvPicPr>
            <a:picLocks noChangeAspect="1"/>
          </p:cNvPicPr>
          <p:nvPr/>
        </p:nvPicPr>
        <p:blipFill>
          <a:blip r:embed="rId4"/>
          <a:stretch>
            <a:fillRect/>
          </a:stretch>
        </p:blipFill>
        <p:spPr>
          <a:xfrm>
            <a:off x="471486" y="1138071"/>
            <a:ext cx="6146178" cy="3841361"/>
          </a:xfrm>
          <a:prstGeom prst="rect">
            <a:avLst/>
          </a:prstGeom>
          <a:effectLst>
            <a:softEdge rad="635000"/>
          </a:effectLst>
        </p:spPr>
      </p:pic>
      <p:sp>
        <p:nvSpPr>
          <p:cNvPr id="6" name="Rectangle 5"/>
          <p:cNvSpPr/>
          <p:nvPr/>
        </p:nvSpPr>
        <p:spPr>
          <a:xfrm>
            <a:off x="6241387" y="1353171"/>
            <a:ext cx="3501280" cy="646331"/>
          </a:xfrm>
          <a:prstGeom prst="rect">
            <a:avLst/>
          </a:prstGeom>
          <a:noFill/>
        </p:spPr>
        <p:txBody>
          <a:bodyPr wrap="none" lIns="91440" tIns="45720" rIns="91440" bIns="45720">
            <a:spAutoFit/>
          </a:bodyPr>
          <a:lstStyle/>
          <a:p>
            <a:pPr algn="ctr"/>
            <a:r>
              <a:rPr lang="en-US" sz="3600" b="1" cap="none" spc="0" dirty="0">
                <a:ln w="0">
                  <a:solidFill>
                    <a:schemeClr val="bg1"/>
                  </a:solidFill>
                </a:ln>
                <a:solidFill>
                  <a:srgbClr val="0070C0"/>
                </a:solidFill>
                <a:effectLst>
                  <a:outerShdw blurRad="38100" dist="19050" dir="2700000" algn="tl" rotWithShape="0">
                    <a:schemeClr val="dk1">
                      <a:alpha val="40000"/>
                    </a:schemeClr>
                  </a:outerShdw>
                </a:effectLst>
              </a:rPr>
              <a:t>START STRONG!</a:t>
            </a:r>
          </a:p>
        </p:txBody>
      </p:sp>
      <p:sp>
        <p:nvSpPr>
          <p:cNvPr id="11" name="Rectangle 10"/>
          <p:cNvSpPr/>
          <p:nvPr/>
        </p:nvSpPr>
        <p:spPr>
          <a:xfrm>
            <a:off x="6241387" y="2735585"/>
            <a:ext cx="3326552" cy="646331"/>
          </a:xfrm>
          <a:prstGeom prst="rect">
            <a:avLst/>
          </a:prstGeom>
        </p:spPr>
        <p:txBody>
          <a:bodyPr wrap="none">
            <a:spAutoFit/>
          </a:bodyPr>
          <a:lstStyle/>
          <a:p>
            <a:r>
              <a:rPr lang="en-US" sz="3600" b="1" dirty="0">
                <a:ln>
                  <a:solidFill>
                    <a:schemeClr val="bg1"/>
                  </a:solidFill>
                </a:ln>
                <a:solidFill>
                  <a:srgbClr val="0070C0"/>
                </a:solidFill>
              </a:rPr>
              <a:t>STAY STRONG!</a:t>
            </a:r>
          </a:p>
        </p:txBody>
      </p:sp>
      <p:sp>
        <p:nvSpPr>
          <p:cNvPr id="14" name="Rectangle 13"/>
          <p:cNvSpPr/>
          <p:nvPr/>
        </p:nvSpPr>
        <p:spPr>
          <a:xfrm>
            <a:off x="6241387" y="4117999"/>
            <a:ext cx="3640740" cy="646331"/>
          </a:xfrm>
          <a:prstGeom prst="rect">
            <a:avLst/>
          </a:prstGeom>
        </p:spPr>
        <p:txBody>
          <a:bodyPr wrap="none">
            <a:spAutoFit/>
          </a:bodyPr>
          <a:lstStyle/>
          <a:p>
            <a:r>
              <a:rPr lang="en-US" sz="3600" b="1" dirty="0">
                <a:ln>
                  <a:solidFill>
                    <a:schemeClr val="bg1"/>
                  </a:solidFill>
                </a:ln>
                <a:solidFill>
                  <a:srgbClr val="0070C0"/>
                </a:solidFill>
              </a:rPr>
              <a:t>FINISH STRONG!</a:t>
            </a:r>
          </a:p>
        </p:txBody>
      </p:sp>
    </p:spTree>
    <p:extLst>
      <p:ext uri="{BB962C8B-B14F-4D97-AF65-F5344CB8AC3E}">
        <p14:creationId xmlns:p14="http://schemas.microsoft.com/office/powerpoint/2010/main" val="3819225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477" y="2675466"/>
            <a:ext cx="10103045" cy="1507067"/>
          </a:xfrm>
        </p:spPr>
        <p:txBody>
          <a:bodyPr>
            <a:normAutofit/>
          </a:bodyPr>
          <a:lstStyle/>
          <a:p>
            <a:r>
              <a:rPr lang="en-US" sz="6600" dirty="0">
                <a:effectLst>
                  <a:outerShdw blurRad="50800" dist="38100" dir="8100000" algn="tr" rotWithShape="0">
                    <a:prstClr val="black">
                      <a:alpha val="40000"/>
                    </a:prstClr>
                  </a:outerShdw>
                </a:effectLst>
              </a:rPr>
              <a:t>STUDENT RESPONSIBILITES</a:t>
            </a:r>
          </a:p>
        </p:txBody>
      </p:sp>
      <p:pic>
        <p:nvPicPr>
          <p:cNvPr id="11" name="Picture 10" descr="Lansing Community College | Office of Veteran &amp; Military Affairs">
            <a:extLst>
              <a:ext uri="{FF2B5EF4-FFF2-40B4-BE49-F238E27FC236}">
                <a16:creationId xmlns:a16="http://schemas.microsoft.com/office/drawing/2014/main" id="{F5FD91C4-F7B3-4D1C-B2D5-6889D42F6BF9}"/>
              </a:ext>
            </a:extLst>
          </p:cNvPr>
          <p:cNvPicPr>
            <a:picLocks noChangeAspect="1"/>
          </p:cNvPicPr>
          <p:nvPr/>
        </p:nvPicPr>
        <p:blipFill>
          <a:blip r:embed="rId3"/>
          <a:stretch>
            <a:fillRect/>
          </a:stretch>
        </p:blipFill>
        <p:spPr>
          <a:xfrm>
            <a:off x="9330383" y="159506"/>
            <a:ext cx="2621507" cy="560881"/>
          </a:xfrm>
          <a:prstGeom prst="rect">
            <a:avLst/>
          </a:prstGeom>
        </p:spPr>
      </p:pic>
    </p:spTree>
    <p:extLst>
      <p:ext uri="{BB962C8B-B14F-4D97-AF65-F5344CB8AC3E}">
        <p14:creationId xmlns:p14="http://schemas.microsoft.com/office/powerpoint/2010/main" val="250453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7560"/>
            <a:ext cx="8534400" cy="1507067"/>
          </a:xfrm>
        </p:spPr>
        <p:txBody>
          <a:bodyPr>
            <a:normAutofit/>
          </a:bodyPr>
          <a:lstStyle/>
          <a:p>
            <a:r>
              <a:rPr lang="en-US" sz="4400" dirty="0">
                <a:effectLst>
                  <a:outerShdw blurRad="50800" dist="38100" dir="8100000" algn="tr" rotWithShape="0">
                    <a:prstClr val="black">
                      <a:alpha val="40000"/>
                    </a:prstClr>
                  </a:outerShdw>
                </a:effectLst>
              </a:rPr>
              <a:t>Basics</a:t>
            </a:r>
          </a:p>
        </p:txBody>
      </p:sp>
      <p:sp>
        <p:nvSpPr>
          <p:cNvPr id="3" name="TextBox 2"/>
          <p:cNvSpPr txBox="1"/>
          <p:nvPr/>
        </p:nvSpPr>
        <p:spPr>
          <a:xfrm>
            <a:off x="684212" y="1554957"/>
            <a:ext cx="5812841" cy="2862322"/>
          </a:xfrm>
          <a:prstGeom prst="rect">
            <a:avLst/>
          </a:prstGeom>
          <a:noFill/>
        </p:spPr>
        <p:txBody>
          <a:bodyPr wrap="square" rtlCol="0">
            <a:spAutoFit/>
          </a:bodyPr>
          <a:lstStyle/>
          <a:p>
            <a:endParaRPr lang="en-US" dirty="0">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Know and Understand YOUR benefits</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Ask questions to clear confusion</a:t>
            </a:r>
          </a:p>
          <a:p>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Check your student email</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When you need it, SEEK HELP</a:t>
            </a:r>
          </a:p>
          <a:p>
            <a:pPr marL="342900" indent="-342900">
              <a:buFont typeface="Arial" panose="020B0604020202020204" pitchFamily="34" charset="0"/>
              <a:buChar char="•"/>
            </a:pPr>
            <a:endParaRPr lang="en-US" b="1" dirty="0">
              <a:solidFill>
                <a:srgbClr val="FFFF00"/>
              </a:solidFill>
              <a:effectLst>
                <a:outerShdw blurRad="50800" dist="38100" algn="l" rotWithShape="0">
                  <a:prstClr val="black">
                    <a:alpha val="40000"/>
                  </a:prstClr>
                </a:outerShdw>
              </a:effectLst>
            </a:endParaRPr>
          </a:p>
          <a:p>
            <a:pPr marL="342900" indent="-342900">
              <a:buFont typeface="Arial" panose="020B0604020202020204" pitchFamily="34" charset="0"/>
              <a:buChar char="•"/>
            </a:pPr>
            <a:r>
              <a:rPr lang="en-US" b="1" dirty="0">
                <a:solidFill>
                  <a:srgbClr val="FFFF00"/>
                </a:solidFill>
                <a:effectLst>
                  <a:outerShdw blurRad="50800" dist="38100" algn="l" rotWithShape="0">
                    <a:prstClr val="black">
                      <a:alpha val="40000"/>
                    </a:prstClr>
                  </a:outerShdw>
                </a:effectLst>
              </a:rPr>
              <a:t>Maximum Effort</a:t>
            </a:r>
          </a:p>
        </p:txBody>
      </p:sp>
      <p:pic>
        <p:nvPicPr>
          <p:cNvPr id="4" name="Picture 3" descr="Lansing Community College | Office of Veteran &amp; Military Affairs"/>
          <p:cNvPicPr>
            <a:picLocks noChangeAspect="1"/>
          </p:cNvPicPr>
          <p:nvPr/>
        </p:nvPicPr>
        <p:blipFill>
          <a:blip r:embed="rId3"/>
          <a:stretch>
            <a:fillRect/>
          </a:stretch>
        </p:blipFill>
        <p:spPr>
          <a:xfrm>
            <a:off x="9322500" y="147017"/>
            <a:ext cx="2622365" cy="558908"/>
          </a:xfrm>
          <a:prstGeom prst="rect">
            <a:avLst/>
          </a:prstGeom>
        </p:spPr>
      </p:pic>
      <p:pic>
        <p:nvPicPr>
          <p:cNvPr id="8" name="Picture 7" descr="The word basics with an arrow pointing to the right">
            <a:extLst>
              <a:ext uri="{FF2B5EF4-FFF2-40B4-BE49-F238E27FC236}">
                <a16:creationId xmlns:a16="http://schemas.microsoft.com/office/drawing/2014/main" id="{7BD7173E-657F-4CBA-BAB7-C1B1830D581D}"/>
              </a:ext>
            </a:extLst>
          </p:cNvPr>
          <p:cNvPicPr>
            <a:picLocks noChangeAspect="1"/>
          </p:cNvPicPr>
          <p:nvPr/>
        </p:nvPicPr>
        <p:blipFill>
          <a:blip r:embed="rId4"/>
          <a:stretch>
            <a:fillRect/>
          </a:stretch>
        </p:blipFill>
        <p:spPr>
          <a:xfrm>
            <a:off x="6243577" y="1435260"/>
            <a:ext cx="3669175" cy="3669175"/>
          </a:xfrm>
          <a:prstGeom prst="rect">
            <a:avLst/>
          </a:prstGeom>
          <a:effectLst>
            <a:softEdge rad="127000"/>
          </a:effectLst>
        </p:spPr>
      </p:pic>
    </p:spTree>
    <p:extLst>
      <p:ext uri="{BB962C8B-B14F-4D97-AF65-F5344CB8AC3E}">
        <p14:creationId xmlns:p14="http://schemas.microsoft.com/office/powerpoint/2010/main" val="225013528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150863</TotalTime>
  <Words>2466</Words>
  <Application>Microsoft Macintosh PowerPoint</Application>
  <PresentationFormat>Widescreen</PresentationFormat>
  <Paragraphs>625</Paragraphs>
  <Slides>59</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Century Gothic</vt:lpstr>
      <vt:lpstr>Courier New</vt:lpstr>
      <vt:lpstr>Symbol</vt:lpstr>
      <vt:lpstr>Wingdings</vt:lpstr>
      <vt:lpstr>Wingdings 3</vt:lpstr>
      <vt:lpstr>Slice</vt:lpstr>
      <vt:lpstr>Welcome!!</vt:lpstr>
      <vt:lpstr>We are here to assist you</vt:lpstr>
      <vt:lpstr>Emergency Funding</vt:lpstr>
      <vt:lpstr>Veteran appreciation</vt:lpstr>
      <vt:lpstr>VET NET ally</vt:lpstr>
      <vt:lpstr>OVMA Staff</vt:lpstr>
      <vt:lpstr>Questions?</vt:lpstr>
      <vt:lpstr>STUDENT RESPONSIBILITES</vt:lpstr>
      <vt:lpstr>Basics</vt:lpstr>
      <vt:lpstr>Student Documents</vt:lpstr>
      <vt:lpstr>Parent-School Letters</vt:lpstr>
      <vt:lpstr>Financial aid</vt:lpstr>
      <vt:lpstr>Payment plans</vt:lpstr>
      <vt:lpstr>Refunds</vt:lpstr>
      <vt:lpstr>VA Debt</vt:lpstr>
      <vt:lpstr>Questions?</vt:lpstr>
      <vt:lpstr>VA Programs</vt:lpstr>
      <vt:lpstr>VA Benefit Chapters</vt:lpstr>
      <vt:lpstr>Chapter 30</vt:lpstr>
      <vt:lpstr>Chapter 30 Payment Table</vt:lpstr>
      <vt:lpstr>Chapter 31 (VR&amp;E)</vt:lpstr>
      <vt:lpstr>Chapter 31 (VR&amp;E) Payments</vt:lpstr>
      <vt:lpstr>Chapter 33 (Post 9/11)</vt:lpstr>
      <vt:lpstr>Chapter 33 Payments</vt:lpstr>
      <vt:lpstr>Chapter 33 Payment Table</vt:lpstr>
      <vt:lpstr>Chapter 33 Percentage Table</vt:lpstr>
      <vt:lpstr>Chapter 35 (DEA)</vt:lpstr>
      <vt:lpstr>Chapter 35 payments</vt:lpstr>
      <vt:lpstr>Chapter 1606</vt:lpstr>
      <vt:lpstr>Chapter 1606 payments</vt:lpstr>
      <vt:lpstr>MING Tuition assistance</vt:lpstr>
      <vt:lpstr>Federal Tuition assistance</vt:lpstr>
      <vt:lpstr>Mi children of vets grant</vt:lpstr>
      <vt:lpstr>Mi Veteran Trust Fund</vt:lpstr>
      <vt:lpstr>Questions?</vt:lpstr>
      <vt:lpstr>Certifying Official</vt:lpstr>
      <vt:lpstr>Function</vt:lpstr>
      <vt:lpstr>VA Policies</vt:lpstr>
      <vt:lpstr>Approved Programs</vt:lpstr>
      <vt:lpstr>85/15 Rule</vt:lpstr>
      <vt:lpstr>Two-Step Process</vt:lpstr>
      <vt:lpstr>Housing Allowance</vt:lpstr>
      <vt:lpstr>Enrollment Status</vt:lpstr>
      <vt:lpstr>Hybrid Courses</vt:lpstr>
      <vt:lpstr>Remedial College Courses</vt:lpstr>
      <vt:lpstr>Questions?</vt:lpstr>
      <vt:lpstr>Academic Advising</vt:lpstr>
      <vt:lpstr>10 advising tips</vt:lpstr>
      <vt:lpstr>10 advising tips</vt:lpstr>
      <vt:lpstr>10 advising tips</vt:lpstr>
      <vt:lpstr>Questions?</vt:lpstr>
      <vt:lpstr>Other Services</vt:lpstr>
      <vt:lpstr>Center for student access</vt:lpstr>
      <vt:lpstr>Adult Resource Center</vt:lpstr>
      <vt:lpstr>Success Coaching</vt:lpstr>
      <vt:lpstr>Counseling Services</vt:lpstr>
      <vt:lpstr>Reminders</vt:lpstr>
      <vt:lpstr>Please Remember</vt:lpstr>
      <vt:lpstr>Questions?</vt:lpstr>
    </vt:vector>
  </TitlesOfParts>
  <Company>Lansing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Cosgrove</dc:creator>
  <cp:lastModifiedBy>Michelle Darling</cp:lastModifiedBy>
  <cp:revision>201</cp:revision>
  <cp:lastPrinted>2019-08-22T20:12:52Z</cp:lastPrinted>
  <dcterms:created xsi:type="dcterms:W3CDTF">2017-04-03T16:05:31Z</dcterms:created>
  <dcterms:modified xsi:type="dcterms:W3CDTF">2022-03-17T18:23:31Z</dcterms:modified>
</cp:coreProperties>
</file>