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0" r:id="rId2"/>
    <p:sldId id="297" r:id="rId3"/>
    <p:sldId id="298" r:id="rId4"/>
    <p:sldId id="305" r:id="rId5"/>
    <p:sldId id="285" r:id="rId6"/>
    <p:sldId id="286" r:id="rId7"/>
    <p:sldId id="306" r:id="rId8"/>
    <p:sldId id="264" r:id="rId9"/>
    <p:sldId id="288" r:id="rId10"/>
    <p:sldId id="299" r:id="rId11"/>
    <p:sldId id="304" r:id="rId12"/>
    <p:sldId id="301" r:id="rId13"/>
    <p:sldId id="296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eana Samuel" initials="SS" lastIdx="0" clrIdx="0">
    <p:extLst>
      <p:ext uri="{19B8F6BF-5375-455C-9EA6-DF929625EA0E}">
        <p15:presenceInfo xmlns:p15="http://schemas.microsoft.com/office/powerpoint/2012/main" userId="S-1-5-21-299502267-823518204-682003330-297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 autoAdjust="0"/>
    <p:restoredTop sz="94643" autoAdjust="0"/>
  </p:normalViewPr>
  <p:slideViewPr>
    <p:cSldViewPr>
      <p:cViewPr varScale="1">
        <p:scale>
          <a:sx n="114" d="100"/>
          <a:sy n="114" d="100"/>
        </p:scale>
        <p:origin x="154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6C6C57-495E-4671-B363-8C1BB24FC3C9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F626D9-724E-4A38-B4E2-64F5230EFA4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494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AC2189C-639D-4516-8364-874FEFC16333}" type="datetimeFigureOut">
              <a:rPr lang="en-US" smtClean="0"/>
              <a:pPr/>
              <a:t>8/14/2024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2142C3-7790-433B-BD55-871D2175FF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90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49E9A-41F7-4779-A581-48A7C374A22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20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12CB-7154-4BE3-95CB-A7F42C33761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6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4E8E2-067D-496F-B331-83683CA1C54F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7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B290C483-9D2E-49D5-8115-A43648EF920F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52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4BC7-CE1B-4D6B-B166-0D8027ABF3F7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0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AF684C-DF39-46A8-A05E-C244B4380FB4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096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D074-8E62-4A66-93FD-9261CA63B4FE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06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5807-0F6D-43E6-855B-AB0434AF19FF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E845-4336-4FF6-9FE1-28D2E15059F5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89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A0B24-4117-412E-81CD-B61457A35A4E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1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67CE8-F6B6-4501-89FE-D5A9A23C8837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496E-DAD6-451E-A291-9FDB5AB2CE3C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88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C45CE0D-C934-4B25-BAF7-2FEBCE4AB386}" type="datetime1">
              <a:rPr lang="en-US" smtClean="0"/>
              <a:t>8/14/2024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F51076D-404C-43D8-AB6D-C25801EF00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398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lcc.edu/purchas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idnetdirect.com/mit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990600"/>
            <a:ext cx="6858000" cy="48006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How to Do Business with </a:t>
            </a:r>
          </a:p>
          <a:p>
            <a:pPr algn="ctr"/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Lansing Community College</a:t>
            </a:r>
          </a:p>
          <a:p>
            <a:pPr algn="ctr"/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" panose="020B0504020202020204" pitchFamily="34" charset="0"/>
              </a:rPr>
              <a:t>Purchasing 101</a:t>
            </a:r>
          </a:p>
          <a:p>
            <a:pPr algn="ctr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F34C4-B8D3-4C7D-83D5-7679E398A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15DC43-BF37-4C86-9A61-40CA89732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E2AC02-AE6B-4D66-82C2-D5A826934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Registering with MITN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C25555-6BBA-499C-9E46-BD6ED4D9D5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81200"/>
            <a:ext cx="7772400" cy="4038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89804-FD62-43B8-A609-CE60C449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D57322-0C85-46F4-A156-3208278749D4}"/>
              </a:ext>
            </a:extLst>
          </p:cNvPr>
          <p:cNvSpPr/>
          <p:nvPr/>
        </p:nvSpPr>
        <p:spPr>
          <a:xfrm>
            <a:off x="6934200" y="1792936"/>
            <a:ext cx="1676400" cy="6295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8C2CDC-B313-4D58-A513-4BF43CD0D7AD}"/>
              </a:ext>
            </a:extLst>
          </p:cNvPr>
          <p:cNvSpPr/>
          <p:nvPr/>
        </p:nvSpPr>
        <p:spPr>
          <a:xfrm>
            <a:off x="6172200" y="4953000"/>
            <a:ext cx="1676400" cy="62958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987F17-D177-4ECF-B43A-6634932A5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020012-4191-4C30-A8D6-BC82FE1E1C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55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Post Registration </a:t>
            </a:r>
            <a:br>
              <a:rPr lang="en-US" b="1" dirty="0"/>
            </a:br>
            <a:r>
              <a:rPr lang="en-US" b="1" dirty="0"/>
              <a:t>with mitn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22ED9F1-E0AE-4C11-A645-6408E2042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489" y="2011363"/>
            <a:ext cx="7017022" cy="4084637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0DD90E-5ECE-461E-827C-96CA1517C51D}"/>
              </a:ext>
            </a:extLst>
          </p:cNvPr>
          <p:cNvSpPr/>
          <p:nvPr/>
        </p:nvSpPr>
        <p:spPr>
          <a:xfrm>
            <a:off x="974521" y="3886200"/>
            <a:ext cx="1752600" cy="3048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735207F-54F3-4FE2-9906-BAA61881B54F}"/>
              </a:ext>
            </a:extLst>
          </p:cNvPr>
          <p:cNvSpPr/>
          <p:nvPr/>
        </p:nvSpPr>
        <p:spPr>
          <a:xfrm>
            <a:off x="2057400" y="2057400"/>
            <a:ext cx="7620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EB138-9D46-40F3-9D38-87BA10380638}"/>
              </a:ext>
            </a:extLst>
          </p:cNvPr>
          <p:cNvSpPr/>
          <p:nvPr/>
        </p:nvSpPr>
        <p:spPr>
          <a:xfrm>
            <a:off x="974521" y="2933700"/>
            <a:ext cx="1752600" cy="2286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F10E90-0296-4501-8410-4A48BC146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F030E1-7EBD-4F37-B3E8-F25F60FC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0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8229600" cy="137001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/>
              <a:t>Additional Resource – </a:t>
            </a:r>
            <a:br>
              <a:rPr lang="en-US" b="1" dirty="0"/>
            </a:br>
            <a:r>
              <a:rPr lang="en-US" b="1" dirty="0"/>
              <a:t>Purchasing Webpage: </a:t>
            </a:r>
            <a:r>
              <a:rPr lang="en-US" sz="3100" b="1" dirty="0">
                <a:hlinkClick r:id="rId2"/>
              </a:rPr>
              <a:t>lcc.edu/purchasing</a:t>
            </a:r>
            <a:endParaRPr lang="en-US" sz="3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FEEBC6-1FD0-4FA4-87C9-5F5A7D6C7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3E1870-D7C3-4E81-B0C7-C116293D8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F4D62D-074E-4C94-83A3-A7D76A934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079142" y="1930676"/>
            <a:ext cx="4985715" cy="4206875"/>
          </a:xfrm>
        </p:spPr>
      </p:pic>
      <p:sp>
        <p:nvSpPr>
          <p:cNvPr id="6" name="Oval 5"/>
          <p:cNvSpPr/>
          <p:nvPr/>
        </p:nvSpPr>
        <p:spPr>
          <a:xfrm>
            <a:off x="3761347" y="4397546"/>
            <a:ext cx="1544217" cy="192705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79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4188" y="71418"/>
            <a:ext cx="8305800" cy="1136361"/>
          </a:xfrm>
        </p:spPr>
        <p:txBody>
          <a:bodyPr>
            <a:noAutofit/>
          </a:bodyPr>
          <a:lstStyle/>
          <a:p>
            <a:pPr algn="ctr"/>
            <a:br>
              <a:rPr lang="en-US" sz="9600" b="1" dirty="0"/>
            </a:br>
            <a:r>
              <a:rPr lang="en-US" sz="10000" b="1" dirty="0"/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905000"/>
            <a:ext cx="7334250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5B8695-3F64-403B-98F0-3648C6D8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3962400"/>
            <a:ext cx="5048250" cy="21201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D11509-C9CE-4247-B06D-2A21A410B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6919EC-D510-46C0-A8E3-A2ECB69F8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0462C-E7E8-48F9-89EB-A6246584AD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75" y="3961947"/>
            <a:ext cx="2286000" cy="21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r"/>
            <a:r>
              <a:rPr lang="en-US" b="1" dirty="0"/>
              <a:t>Discussion Question #1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 Nova" panose="020B0504020202020204" pitchFamily="34" charset="0"/>
              </a:rPr>
              <a:t>Have you done business with Lansing Community College in the past? </a:t>
            </a:r>
            <a:endParaRPr lang="en-US" sz="2400" dirty="0">
              <a:latin typeface="Arial Nova" panose="020B0504020202020204" pitchFamily="34" charset="0"/>
            </a:endParaRPr>
          </a:p>
          <a:p>
            <a:pPr lvl="1"/>
            <a:r>
              <a:rPr lang="en-US" sz="2400" dirty="0">
                <a:latin typeface="Arial Nova" panose="020B0504020202020204" pitchFamily="34" charset="0"/>
              </a:rPr>
              <a:t>Yes</a:t>
            </a:r>
          </a:p>
          <a:p>
            <a:pPr lvl="2"/>
            <a:r>
              <a:rPr lang="en-US" sz="2400" dirty="0">
                <a:latin typeface="Arial Nova" panose="020B0504020202020204" pitchFamily="34" charset="0"/>
              </a:rPr>
              <a:t>In what capacity? </a:t>
            </a:r>
          </a:p>
          <a:p>
            <a:pPr marL="393192" lvl="1" indent="0">
              <a:buNone/>
            </a:pPr>
            <a:endParaRPr lang="en-US" sz="2400" dirty="0">
              <a:latin typeface="Arial Nova" panose="020B0504020202020204" pitchFamily="34" charset="0"/>
            </a:endParaRPr>
          </a:p>
          <a:p>
            <a:pPr lvl="1"/>
            <a:r>
              <a:rPr lang="en-US" sz="2400" dirty="0">
                <a:latin typeface="Arial Nova" panose="020B0504020202020204" pitchFamily="34" charset="0"/>
              </a:rPr>
              <a:t>No</a:t>
            </a:r>
          </a:p>
          <a:p>
            <a:pPr marL="393192" lvl="1" indent="0">
              <a:buNone/>
            </a:pPr>
            <a:endParaRPr lang="en-US" sz="2400" dirty="0">
              <a:latin typeface="Arial Nova" panose="020B0504020202020204" pitchFamily="34" charset="0"/>
            </a:endParaRPr>
          </a:p>
          <a:p>
            <a:pPr lvl="1"/>
            <a:r>
              <a:rPr lang="en-US" sz="2400" dirty="0">
                <a:latin typeface="Arial Nova" panose="020B0504020202020204" pitchFamily="34" charset="0"/>
              </a:rPr>
              <a:t>Unsure </a:t>
            </a:r>
          </a:p>
          <a:p>
            <a:pPr lvl="2"/>
            <a:r>
              <a:rPr lang="en-US" sz="2400" dirty="0">
                <a:latin typeface="Arial Nova" panose="020B0504020202020204" pitchFamily="34" charset="0"/>
              </a:rPr>
              <a:t>Explain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45A702-2CDC-4783-85A8-3CFE5136A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D65BB1-D5C0-4504-B481-080E8F96A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7E06EB8-6148-40EB-A1A4-A2B44AB0C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5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Discussion Question #2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How would you categorize your offered product and/or services?</a:t>
            </a:r>
          </a:p>
          <a:p>
            <a:pPr lvl="1"/>
            <a:r>
              <a:rPr lang="en-US" dirty="0">
                <a:latin typeface="Arial Nova" panose="020B0504020202020204" pitchFamily="34" charset="0"/>
              </a:rPr>
              <a:t>Construction</a:t>
            </a:r>
          </a:p>
          <a:p>
            <a:pPr lvl="1"/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en-US" dirty="0">
                <a:latin typeface="Arial Nova" panose="020B0504020202020204" pitchFamily="34" charset="0"/>
              </a:rPr>
              <a:t>Educational</a:t>
            </a:r>
          </a:p>
          <a:p>
            <a:pPr lvl="1"/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en-US" dirty="0">
                <a:latin typeface="Arial Nova" panose="020B0504020202020204" pitchFamily="34" charset="0"/>
              </a:rPr>
              <a:t>Information Technology</a:t>
            </a:r>
          </a:p>
          <a:p>
            <a:pPr lvl="1"/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en-US" dirty="0">
                <a:latin typeface="Arial Nova" panose="020B0504020202020204" pitchFamily="34" charset="0"/>
              </a:rPr>
              <a:t>Office or Administrative Supplies</a:t>
            </a:r>
          </a:p>
          <a:p>
            <a:pPr lvl="1"/>
            <a:endParaRPr lang="en-US" dirty="0">
              <a:latin typeface="Arial Nova" panose="020B0504020202020204" pitchFamily="34" charset="0"/>
            </a:endParaRPr>
          </a:p>
          <a:p>
            <a:pPr lvl="1"/>
            <a:r>
              <a:rPr lang="en-US" dirty="0">
                <a:latin typeface="Arial Nova" panose="020B0504020202020204" pitchFamily="34" charset="0"/>
              </a:rPr>
              <a:t>Other</a:t>
            </a:r>
          </a:p>
          <a:p>
            <a:pPr lvl="2"/>
            <a:r>
              <a:rPr lang="en-US" sz="2000" dirty="0">
                <a:latin typeface="Arial Nova" panose="020B0504020202020204" pitchFamily="34" charset="0"/>
              </a:rPr>
              <a:t>Explain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B9BAEB-A22B-4D65-B5EC-F1593EFC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80066E-63A3-4F48-80B2-E023B2633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DF1C8-576A-4C7F-909C-465746E71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9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7A23-08C9-4D8E-9748-C4D45506C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815" y="381000"/>
            <a:ext cx="7772400" cy="1335736"/>
          </a:xfrm>
        </p:spPr>
        <p:txBody>
          <a:bodyPr/>
          <a:lstStyle/>
          <a:p>
            <a:pPr algn="r"/>
            <a:r>
              <a:rPr lang="en-US" b="1" dirty="0"/>
              <a:t>Who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AED9A-7A2E-4668-B0C2-A9FC2A52B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Arial Nova" panose="020B0504020202020204" pitchFamily="34" charset="0"/>
              </a:rPr>
              <a:t>Lansing Community College’s Purchasing Department is the centralized procurement office for the College.</a:t>
            </a:r>
          </a:p>
          <a:p>
            <a:pPr marL="0" indent="0">
              <a:buNone/>
            </a:pPr>
            <a:r>
              <a:rPr lang="en-US" sz="2600" b="0" i="0" dirty="0">
                <a:effectLst/>
                <a:latin typeface="Arial Nova" panose="020B0504020202020204" pitchFamily="34" charset="0"/>
              </a:rPr>
              <a:t>As a central resource, the Purchasing Department serves the community by developing purchasing policies and procedures; providing tools to enable the best value purchase of goods and services; and assures that College purchases comply with applicable state, federal and local laws as well as industry standards and best practices.</a:t>
            </a:r>
            <a:endParaRPr lang="en-US" sz="2600" dirty="0">
              <a:latin typeface="Arial Nova" panose="020B05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A00A4-E3AD-4B1B-B4C4-E63CA7B9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F9F19C-9302-4805-8F99-8B9692F8E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F3CA98-89E4-4F04-83C1-F9E5FDF06D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0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03" y="457200"/>
            <a:ext cx="8524231" cy="1030936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/>
              <a:t>What do we purchase?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3703320"/>
          </a:xfr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9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/>
                </a:solidFill>
              </a:rPr>
              <a:t>Furniture</a:t>
            </a:r>
            <a:r>
              <a:rPr lang="en-US" sz="2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Electrical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Supplies</a:t>
            </a:r>
            <a:r>
              <a:rPr lang="en-US" sz="2900" b="1" dirty="0">
                <a:solidFill>
                  <a:schemeClr val="tx1"/>
                </a:solidFill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Cleaning Materials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Computers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Equipment</a:t>
            </a:r>
            <a:r>
              <a:rPr lang="en-US" sz="2900" dirty="0">
                <a:solidFill>
                  <a:schemeClr val="tx1"/>
                </a:solidFill>
              </a:rPr>
              <a:t> • Vehicles • 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Uniforms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Advertising</a:t>
            </a:r>
            <a:r>
              <a:rPr lang="en-US" sz="2900" dirty="0">
                <a:solidFill>
                  <a:schemeClr val="tx1"/>
                </a:solidFill>
              </a:rPr>
              <a:t> • 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Promotional Products </a:t>
            </a:r>
            <a:r>
              <a:rPr lang="en-US" sz="2900" dirty="0">
                <a:ln w="0"/>
                <a:solidFill>
                  <a:schemeClr val="tx1"/>
                </a:solidFill>
              </a:rPr>
              <a:t>Books</a:t>
            </a:r>
            <a:r>
              <a:rPr lang="en-US" sz="2900" dirty="0">
                <a:solidFill>
                  <a:schemeClr val="tx1"/>
                </a:solidFill>
              </a:rPr>
              <a:t> • Office Supplies • Auto Parts • </a:t>
            </a:r>
            <a:r>
              <a:rPr lang="en-US" sz="2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Auditing Services • </a:t>
            </a:r>
            <a:r>
              <a:rPr lang="en-US" sz="2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Software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Hardware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900" dirty="0">
                <a:ln w="0"/>
                <a:solidFill>
                  <a:schemeClr val="tx1"/>
                </a:solidFill>
              </a:rPr>
              <a:t>Maintenance</a:t>
            </a:r>
            <a:r>
              <a:rPr lang="en-US" sz="2900" dirty="0">
                <a:solidFill>
                  <a:schemeClr val="tx1"/>
                </a:solidFill>
              </a:rPr>
              <a:t> • Janitorial Services• 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Lighting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Consulting Services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Advertising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Apparel • 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Fire Alarm Services</a:t>
            </a:r>
            <a:r>
              <a:rPr lang="en-US" sz="29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dirty="0">
                <a:ln w="0"/>
                <a:solidFill>
                  <a:schemeClr val="tx1"/>
                </a:solidFill>
              </a:rPr>
              <a:t>Grounds Maintenance </a:t>
            </a:r>
            <a:r>
              <a:rPr lang="en-US" sz="2900" dirty="0">
                <a:solidFill>
                  <a:schemeClr val="tx1"/>
                </a:solidFill>
              </a:rPr>
              <a:t>• 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Snow Removal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dirty="0">
                <a:ln w="0"/>
                <a:solidFill>
                  <a:schemeClr val="tx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Building Materials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Hand Tools </a:t>
            </a:r>
            <a:r>
              <a:rPr lang="en-US" sz="2900" dirty="0">
                <a:solidFill>
                  <a:schemeClr val="tx1"/>
                </a:solidFill>
              </a:rPr>
              <a:t>•</a:t>
            </a:r>
            <a:r>
              <a:rPr lang="en-US" sz="29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2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Phones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720EE-E364-438C-BD7C-DB508A9C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928466-7117-4DA1-A941-6708230FA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D0F7A-BF63-40FF-8CC2-F604970E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8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4000" b="1" dirty="0"/>
              <a:t>What begins the Purchasing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 Nova" panose="020B0504020202020204" pitchFamily="34" charset="0"/>
              </a:rPr>
              <a:t>A need for a commodity or service is developed;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Proper internal approvals are received;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The proper requisition and supporting information is submitted to the Purchasing Department;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If the request is more than $5,000, the LCC Purchasing Department will conduct the proper public solicitation process;</a:t>
            </a:r>
          </a:p>
          <a:p>
            <a:r>
              <a:rPr lang="en-US" sz="2400" dirty="0">
                <a:latin typeface="Arial Nova" panose="020B0504020202020204" pitchFamily="34" charset="0"/>
              </a:rPr>
              <a:t>Purchases greater than or equal to $100,000 are subject to Board of Trustees approval.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1B683-EE65-4A94-9BCF-5BF08DBC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B56728-16F5-4829-9203-9FD38B62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261D41-BE1E-444B-9A75-844E22C43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96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86C8B-C32E-4E19-95C3-82D0B28AD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Public bidding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BE6D03-80EB-4E9A-9F9E-84A7896F3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19" y="2011680"/>
            <a:ext cx="7772400" cy="4236720"/>
          </a:xfrm>
        </p:spPr>
        <p:txBody>
          <a:bodyPr>
            <a:normAutofit/>
          </a:bodyPr>
          <a:lstStyle/>
          <a:p>
            <a:r>
              <a:rPr lang="en-US" sz="2600" b="0" i="0" u="none" strike="noStrike" baseline="0" dirty="0">
                <a:latin typeface="Avenir LT Std 55 Roman" panose="020B0503020203020204" pitchFamily="34" charset="0"/>
              </a:rPr>
              <a:t>LCC’s public solicitations are posted on BidnetDirect.com. </a:t>
            </a:r>
          </a:p>
          <a:p>
            <a:r>
              <a:rPr lang="en-US" sz="2600" b="0" i="0" u="none" strike="noStrike" baseline="0" dirty="0">
                <a:latin typeface="Avenir LT Std 55 Roman" panose="020B0503020203020204" pitchFamily="34" charset="0"/>
              </a:rPr>
              <a:t>Interested contractors must register with the site in order to respond to solicitations posted by the College. </a:t>
            </a:r>
          </a:p>
          <a:p>
            <a:r>
              <a:rPr lang="en-US" sz="2600" b="0" i="0" u="none" strike="noStrike" baseline="0" dirty="0">
                <a:latin typeface="Avenir LT Std 55 Roman" panose="020B0503020203020204" pitchFamily="34" charset="0"/>
              </a:rPr>
              <a:t>The </a:t>
            </a:r>
            <a:r>
              <a:rPr lang="en-US" sz="2600" dirty="0">
                <a:latin typeface="Avenir LT Std 55 Roman" panose="020B0503020203020204" pitchFamily="34" charset="0"/>
              </a:rPr>
              <a:t>platform </a:t>
            </a:r>
            <a:r>
              <a:rPr lang="en-US" sz="2600" b="0" i="0" u="none" strike="noStrike" baseline="0" dirty="0">
                <a:latin typeface="Avenir LT Std 55 Roman" panose="020B0503020203020204" pitchFamily="34" charset="0"/>
              </a:rPr>
              <a:t>has both a free and paid membership option. </a:t>
            </a:r>
          </a:p>
          <a:p>
            <a:r>
              <a:rPr lang="en-US" sz="2600" b="1" i="0" u="none" strike="noStrike" baseline="0" dirty="0">
                <a:latin typeface="Avenir LT Std 55 Roman" panose="020B0503020203020204" pitchFamily="34" charset="0"/>
              </a:rPr>
              <a:t>BidnetDirect.com </a:t>
            </a:r>
            <a:r>
              <a:rPr lang="en-US" sz="2600" b="0" i="0" u="none" strike="noStrike" baseline="0" dirty="0">
                <a:latin typeface="Avenir LT Std 55 Roman" panose="020B0503020203020204" pitchFamily="34" charset="0"/>
              </a:rPr>
              <a:t>Questions regarding the registration process should be directed to support@bidnet.com or 1-800-835-4603.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CDBF67-0D79-48D9-B85A-A716F8BCB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35C92F-4826-4A27-AE36-F8CEA19B5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901993D-82E1-4510-A616-791B5A3F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93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Books on Shelf">
            <a:extLst>
              <a:ext uri="{FF2B5EF4-FFF2-40B4-BE49-F238E27FC236}">
                <a16:creationId xmlns:a16="http://schemas.microsoft.com/office/drawing/2014/main" id="{18A239E6-97C0-4A74-8E7A-C9FD39A8C9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9022" y="2946516"/>
            <a:ext cx="1994604" cy="1994604"/>
          </a:xfrm>
          <a:prstGeom prst="rect">
            <a:avLst/>
          </a:prstGeom>
        </p:spPr>
      </p:pic>
      <p:pic>
        <p:nvPicPr>
          <p:cNvPr id="5" name="Graphic 4" descr="Chat">
            <a:extLst>
              <a:ext uri="{FF2B5EF4-FFF2-40B4-BE49-F238E27FC236}">
                <a16:creationId xmlns:a16="http://schemas.microsoft.com/office/drawing/2014/main" id="{EB71843F-0A0B-4317-B205-4B0A0B97C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0016" y="3059436"/>
            <a:ext cx="1985008" cy="1985008"/>
          </a:xfrm>
          <a:prstGeom prst="rect">
            <a:avLst/>
          </a:prstGeom>
          <a:effectLst>
            <a:glow rad="127000">
              <a:schemeClr val="accent2"/>
            </a:glow>
          </a:effectLst>
        </p:spPr>
      </p:pic>
      <p:pic>
        <p:nvPicPr>
          <p:cNvPr id="7" name="Graphic 6" descr="Blackboard">
            <a:extLst>
              <a:ext uri="{FF2B5EF4-FFF2-40B4-BE49-F238E27FC236}">
                <a16:creationId xmlns:a16="http://schemas.microsoft.com/office/drawing/2014/main" id="{2696A1A4-8E43-47F6-A6DC-A9ADAB053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2005" y="4114800"/>
            <a:ext cx="1986278" cy="1986278"/>
          </a:xfrm>
          <a:prstGeom prst="rect">
            <a:avLst/>
          </a:prstGeom>
        </p:spPr>
      </p:pic>
      <p:pic>
        <p:nvPicPr>
          <p:cNvPr id="9" name="Graphic 8" descr="Open Book">
            <a:extLst>
              <a:ext uri="{FF2B5EF4-FFF2-40B4-BE49-F238E27FC236}">
                <a16:creationId xmlns:a16="http://schemas.microsoft.com/office/drawing/2014/main" id="{93E427C7-0218-4592-82DA-2431E4BF87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386756" y="4051301"/>
            <a:ext cx="1986279" cy="1986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61AC0E-7195-4ACF-AA0A-5E2923A98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88" y="304800"/>
            <a:ext cx="7772400" cy="1508760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cs typeface="Segoe UI" panose="020B0502040204020203" pitchFamily="34" charset="0"/>
              </a:rPr>
              <a:t>Public bidding Process</a:t>
            </a:r>
            <a:br>
              <a:rPr lang="en-US" b="1" dirty="0">
                <a:cs typeface="Segoe UI" panose="020B0502040204020203" pitchFamily="34" charset="0"/>
              </a:rPr>
            </a:br>
            <a:r>
              <a:rPr lang="en-US" b="1" dirty="0">
                <a:cs typeface="Segoe UI" panose="020B0502040204020203" pitchFamily="34" charset="0"/>
              </a:rPr>
              <a:t>continued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998" y="2275983"/>
            <a:ext cx="2013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Project Planning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8242" y="2289266"/>
            <a:ext cx="2013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Drafting the Public Solicitation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62361" y="2289266"/>
            <a:ext cx="2013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Issuing the Public Solicitation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3041" y="2253807"/>
            <a:ext cx="2013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/>
              <a:t>Reviewing Proposals and Awarding Contract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0CA5F7-0171-4BC3-9938-094AD78E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0942C3-ABAF-46C3-B56F-EEEC1533BE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BB6F02-4B6B-4BEB-890A-98B2AA08DBC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b="1" dirty="0"/>
              <a:t>Registration Guidelines MITN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12920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Arial Nova" panose="020B0504020202020204" pitchFamily="34" charset="0"/>
              </a:rPr>
              <a:t>Go to the following website: </a:t>
            </a:r>
            <a:r>
              <a:rPr lang="en-US" sz="2600" dirty="0">
                <a:latin typeface="Arial Nova" panose="020B0504020202020204" pitchFamily="34" charset="0"/>
                <a:hlinkClick r:id="rId2"/>
              </a:rPr>
              <a:t>www.bidnetdirect.com/mitn</a:t>
            </a:r>
            <a:r>
              <a:rPr lang="en-US" sz="2600" dirty="0">
                <a:latin typeface="Arial Nova" panose="020B0504020202020204" pitchFamily="34" charset="0"/>
              </a:rPr>
              <a:t>.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Click the Vendor Registration button to get started. 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Complete the Registration page. You can subscribe to just LCC for free, or a wider selection of agencies for a fee.</a:t>
            </a:r>
          </a:p>
          <a:p>
            <a:r>
              <a:rPr lang="en-US" sz="2600" dirty="0">
                <a:latin typeface="Arial Nova" panose="020B0504020202020204" pitchFamily="34" charset="0"/>
              </a:rPr>
              <a:t>For questions regarding registering on the system, please call 1-800-835-4603 and select the vendor support option.</a:t>
            </a:r>
            <a:endParaRPr lang="en-US" sz="2600" dirty="0"/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0569ED-B37B-4738-9DCD-472D295B8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1076D-404C-43D8-AB6D-C25801EF00D9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E5C810C-1503-4EA2-9AC9-24234C646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88" y="6173049"/>
            <a:ext cx="1800225" cy="4323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A4C206-786D-4186-AFC3-12D8792974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4413" y="6173050"/>
            <a:ext cx="1724025" cy="43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23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7881</TotalTime>
  <Words>464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Nova</vt:lpstr>
      <vt:lpstr>Avenir LT Std 55 Roman</vt:lpstr>
      <vt:lpstr>Calibri</vt:lpstr>
      <vt:lpstr>Corbel</vt:lpstr>
      <vt:lpstr>Segoe UI</vt:lpstr>
      <vt:lpstr>Wingdings</vt:lpstr>
      <vt:lpstr>Banded</vt:lpstr>
      <vt:lpstr>PowerPoint Presentation</vt:lpstr>
      <vt:lpstr>Discussion Question #1 </vt:lpstr>
      <vt:lpstr>Discussion Question #2 </vt:lpstr>
      <vt:lpstr>Who are we?</vt:lpstr>
      <vt:lpstr>What do we purchase?</vt:lpstr>
      <vt:lpstr>What begins the Purchasing Process?</vt:lpstr>
      <vt:lpstr>Public bidding process</vt:lpstr>
      <vt:lpstr>Public bidding Process continued</vt:lpstr>
      <vt:lpstr>Registration Guidelines MITN</vt:lpstr>
      <vt:lpstr>Registering with MITN</vt:lpstr>
      <vt:lpstr>Post Registration  with mitn</vt:lpstr>
      <vt:lpstr>Additional Resource –  Purchasing Webpage: lcc.edu/purchasing</vt:lpstr>
      <vt:lpstr> Thank You</vt:lpstr>
    </vt:vector>
  </TitlesOfParts>
  <Company>LANSING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Administrator Training</dc:title>
  <dc:creator>instimage</dc:creator>
  <cp:lastModifiedBy>Samantha Gallimore</cp:lastModifiedBy>
  <cp:revision>214</cp:revision>
  <cp:lastPrinted>2017-01-23T21:29:16Z</cp:lastPrinted>
  <dcterms:created xsi:type="dcterms:W3CDTF">2012-07-16T14:00:36Z</dcterms:created>
  <dcterms:modified xsi:type="dcterms:W3CDTF">2024-08-14T19:34:58Z</dcterms:modified>
</cp:coreProperties>
</file>