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notesMasterIdLst>
    <p:notesMasterId r:id="rId9"/>
  </p:notesMasterIdLst>
  <p:sldIdLst>
    <p:sldId id="256" r:id="rId2"/>
    <p:sldId id="258" r:id="rId3"/>
    <p:sldId id="259" r:id="rId4"/>
    <p:sldId id="268" r:id="rId5"/>
    <p:sldId id="260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854" autoAdjust="0"/>
  </p:normalViewPr>
  <p:slideViewPr>
    <p:cSldViewPr snapToGrid="0">
      <p:cViewPr varScale="1">
        <p:scale>
          <a:sx n="57" d="100"/>
          <a:sy n="57" d="100"/>
        </p:scale>
        <p:origin x="980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0E486-537B-4CF8-AA15-013E1EEB9AE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BDE56-CBF3-481E-A02F-EA8804001D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28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5BDE56-CBF3-481E-A02F-EA8804001D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47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5BDE56-CBF3-481E-A02F-EA8804001D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52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5BDE56-CBF3-481E-A02F-EA8804001D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465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5BDE56-CBF3-481E-A02F-EA8804001D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19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5BDE56-CBF3-481E-A02F-EA8804001D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73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564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1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355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7808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49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783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154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078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15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35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24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60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72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076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1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727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5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8C6058F-C94A-47C0-ABA5-957C0BFF687F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24E1C-D100-4B79-A179-D0FE4FDB0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6119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  <p:sldLayoutId id="2147483905" r:id="rId13"/>
    <p:sldLayoutId id="2147483906" r:id="rId14"/>
    <p:sldLayoutId id="2147483907" r:id="rId15"/>
    <p:sldLayoutId id="2147483908" r:id="rId16"/>
    <p:sldLayoutId id="21474839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lcc.edu/hr/forms/administrativ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D3AAC-59ED-4A14-9473-96CFFF553E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793" y="1793780"/>
            <a:ext cx="11266414" cy="135924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Organizational Change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B669BF-16EB-494A-A53E-7E125CE8E1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793" y="5878367"/>
            <a:ext cx="4177441" cy="516515"/>
          </a:xfrm>
        </p:spPr>
        <p:txBody>
          <a:bodyPr/>
          <a:lstStyle/>
          <a:p>
            <a:r>
              <a:rPr lang="en-US" dirty="0"/>
              <a:t>Human Resources, July 2026</a:t>
            </a:r>
          </a:p>
        </p:txBody>
      </p:sp>
    </p:spTree>
    <p:extLst>
      <p:ext uri="{BB962C8B-B14F-4D97-AF65-F5344CB8AC3E}">
        <p14:creationId xmlns:p14="http://schemas.microsoft.com/office/powerpoint/2010/main" val="133801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126F6-FD75-4487-A0DC-51DA930D7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817" y="735497"/>
            <a:ext cx="5016366" cy="905036"/>
          </a:xfrm>
        </p:spPr>
        <p:txBody>
          <a:bodyPr/>
          <a:lstStyle/>
          <a:p>
            <a:r>
              <a:rPr lang="en-US" b="1" dirty="0"/>
              <a:t>Purpose &amp;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2B2AD-46A9-4E02-8525-51F6F61FA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23154"/>
            <a:ext cx="10820400" cy="1875337"/>
          </a:xfrm>
        </p:spPr>
        <p:txBody>
          <a:bodyPr/>
          <a:lstStyle/>
          <a:p>
            <a:r>
              <a:rPr lang="en-US" dirty="0"/>
              <a:t>Purpose - Define the steps for implementing an organizational structure.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Scope – Applies to all divisions who are seeking to make organizational changes to their divisional or department structure.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5B3AFD2-A8AC-4C57-9B9C-20C29541C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7" name="Graphic 6" descr="Users with solid fill">
            <a:extLst>
              <a:ext uri="{FF2B5EF4-FFF2-40B4-BE49-F238E27FC236}">
                <a16:creationId xmlns:a16="http://schemas.microsoft.com/office/drawing/2014/main" id="{E973C245-49B2-47F0-A6FF-E36ACAB2FC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69042" y="4081112"/>
            <a:ext cx="2509788" cy="250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72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7D5AE-CF9E-4529-8938-830008A05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932301"/>
            <a:ext cx="8610600" cy="1031253"/>
          </a:xfrm>
        </p:spPr>
        <p:txBody>
          <a:bodyPr/>
          <a:lstStyle/>
          <a:p>
            <a:pPr algn="ctr"/>
            <a:r>
              <a:rPr lang="en-US" b="1" dirty="0"/>
              <a:t>Who’s Responsible??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E7947-F3C9-47F9-BC9B-8C81A1EC2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65488"/>
            <a:ext cx="10820400" cy="2327023"/>
          </a:xfrm>
        </p:spPr>
        <p:txBody>
          <a:bodyPr/>
          <a:lstStyle/>
          <a:p>
            <a:r>
              <a:rPr lang="en-US" dirty="0"/>
              <a:t>Division/Department Administrator - Responsible for creating the conceptual plan detailing an overview of proposed organizational changes.</a:t>
            </a:r>
          </a:p>
          <a:p>
            <a:endParaRPr lang="en-US" dirty="0"/>
          </a:p>
          <a:p>
            <a:r>
              <a:rPr lang="en-US" dirty="0"/>
              <a:t>Human Resources - Responsible for coordinating the process and assisting with the implementation with all relevant stakeholders. </a:t>
            </a:r>
          </a:p>
        </p:txBody>
      </p:sp>
      <p:pic>
        <p:nvPicPr>
          <p:cNvPr id="9" name="Graphic 8" descr="User with solid fill">
            <a:extLst>
              <a:ext uri="{FF2B5EF4-FFF2-40B4-BE49-F238E27FC236}">
                <a16:creationId xmlns:a16="http://schemas.microsoft.com/office/drawing/2014/main" id="{04AD66A7-C55E-4B93-BE7C-4A507FEFD9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94422" y="5802983"/>
            <a:ext cx="914400" cy="914400"/>
          </a:xfrm>
          <a:prstGeom prst="rect">
            <a:avLst/>
          </a:prstGeom>
        </p:spPr>
      </p:pic>
      <p:pic>
        <p:nvPicPr>
          <p:cNvPr id="11" name="Graphic 10" descr="Arrow circle with solid fill">
            <a:extLst>
              <a:ext uri="{FF2B5EF4-FFF2-40B4-BE49-F238E27FC236}">
                <a16:creationId xmlns:a16="http://schemas.microsoft.com/office/drawing/2014/main" id="{A1F232AA-26EF-4A90-A544-C46DF37178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6960865">
            <a:off x="4732462" y="3860932"/>
            <a:ext cx="2282792" cy="2282792"/>
          </a:xfrm>
          <a:prstGeom prst="rect">
            <a:avLst/>
          </a:prstGeom>
        </p:spPr>
      </p:pic>
      <p:pic>
        <p:nvPicPr>
          <p:cNvPr id="12" name="Graphic 11" descr="User with solid fill">
            <a:extLst>
              <a:ext uri="{FF2B5EF4-FFF2-40B4-BE49-F238E27FC236}">
                <a16:creationId xmlns:a16="http://schemas.microsoft.com/office/drawing/2014/main" id="{FD587475-1498-4D53-BCBB-1854D95932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85826" y="4437245"/>
            <a:ext cx="914400" cy="914400"/>
          </a:xfrm>
          <a:prstGeom prst="rect">
            <a:avLst/>
          </a:prstGeom>
        </p:spPr>
      </p:pic>
      <p:pic>
        <p:nvPicPr>
          <p:cNvPr id="13" name="Graphic 12" descr="User with solid fill">
            <a:extLst>
              <a:ext uri="{FF2B5EF4-FFF2-40B4-BE49-F238E27FC236}">
                <a16:creationId xmlns:a16="http://schemas.microsoft.com/office/drawing/2014/main" id="{08DC8102-C6DF-4717-B6AA-8CB08EBD43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96614" y="44372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91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7D5AE-CF9E-4529-8938-830008A05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932301"/>
            <a:ext cx="8610600" cy="1031253"/>
          </a:xfrm>
        </p:spPr>
        <p:txBody>
          <a:bodyPr/>
          <a:lstStyle/>
          <a:p>
            <a:pPr algn="ctr"/>
            <a:r>
              <a:rPr lang="en-US" b="1" dirty="0"/>
              <a:t>When To Use The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E7947-F3C9-47F9-BC9B-8C81A1EC2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65489"/>
            <a:ext cx="10820400" cy="1983070"/>
          </a:xfrm>
        </p:spPr>
        <p:txBody>
          <a:bodyPr/>
          <a:lstStyle/>
          <a:p>
            <a:r>
              <a:rPr lang="en-US" dirty="0"/>
              <a:t>The organizational change process should be followed for changes ranging from department name changes to full reorganization of a department/division.</a:t>
            </a:r>
          </a:p>
          <a:p>
            <a:endParaRPr lang="en-US" dirty="0"/>
          </a:p>
          <a:p>
            <a:r>
              <a:rPr lang="en-US" dirty="0"/>
              <a:t>Depending on the change, the full process does not need to be followed. Reach out to HR to determine which steps apply. </a:t>
            </a:r>
          </a:p>
        </p:txBody>
      </p:sp>
      <p:pic>
        <p:nvPicPr>
          <p:cNvPr id="5" name="Graphic 4" descr="Checklist with solid fill">
            <a:extLst>
              <a:ext uri="{FF2B5EF4-FFF2-40B4-BE49-F238E27FC236}">
                <a16:creationId xmlns:a16="http://schemas.microsoft.com/office/drawing/2014/main" id="{FFB7B34F-A185-4519-BE38-9B82FC2679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02730" y="4248559"/>
            <a:ext cx="2186539" cy="218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3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BB4C3-2DE3-4577-84E0-D6E6223DB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961" y="202461"/>
            <a:ext cx="3916264" cy="810597"/>
          </a:xfrm>
        </p:spPr>
        <p:txBody>
          <a:bodyPr/>
          <a:lstStyle/>
          <a:p>
            <a:r>
              <a:rPr lang="en-US" b="1" dirty="0"/>
              <a:t>The Process!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591F4-1CF3-4DE7-9B47-69E6C1302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949" y="1338076"/>
            <a:ext cx="8946541" cy="1010488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/>
              <a:t>Conceptual Plan: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/>
              <a:t>Administrator prepares and submits conceptual plan to that provides an overview of the designed organizational changes (rationale, impact on other areas, financial impact, &amp; timeline) to ELT member.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191941-734E-4181-8B51-13BBEB0EB61E}"/>
              </a:ext>
            </a:extLst>
          </p:cNvPr>
          <p:cNvSpPr/>
          <p:nvPr/>
        </p:nvSpPr>
        <p:spPr>
          <a:xfrm>
            <a:off x="491831" y="5758479"/>
            <a:ext cx="1698858" cy="65451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STEP 5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16AB1AF-327E-4A75-AD44-432D34917DC9}"/>
              </a:ext>
            </a:extLst>
          </p:cNvPr>
          <p:cNvSpPr/>
          <p:nvPr/>
        </p:nvSpPr>
        <p:spPr>
          <a:xfrm>
            <a:off x="491831" y="4640981"/>
            <a:ext cx="1698858" cy="65451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STEP 4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35E7D8-4620-43E4-AC88-B4F8FBE526FC}"/>
              </a:ext>
            </a:extLst>
          </p:cNvPr>
          <p:cNvSpPr/>
          <p:nvPr/>
        </p:nvSpPr>
        <p:spPr>
          <a:xfrm>
            <a:off x="467910" y="3523483"/>
            <a:ext cx="1698858" cy="65451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STEP 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5C9E9EE-9C1C-41BD-ACB0-067051BBD1D7}"/>
              </a:ext>
            </a:extLst>
          </p:cNvPr>
          <p:cNvSpPr/>
          <p:nvPr/>
        </p:nvSpPr>
        <p:spPr>
          <a:xfrm>
            <a:off x="491831" y="2455574"/>
            <a:ext cx="1698858" cy="65451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STEP 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74FE3F-9A9B-406C-ABB9-FB45A21FBEBB}"/>
              </a:ext>
            </a:extLst>
          </p:cNvPr>
          <p:cNvSpPr/>
          <p:nvPr/>
        </p:nvSpPr>
        <p:spPr>
          <a:xfrm>
            <a:off x="521510" y="1338076"/>
            <a:ext cx="1698858" cy="65451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STEP 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A635A89-F441-4748-915E-B178E0971116}"/>
              </a:ext>
            </a:extLst>
          </p:cNvPr>
          <p:cNvSpPr txBox="1">
            <a:spLocks/>
          </p:cNvSpPr>
          <p:nvPr/>
        </p:nvSpPr>
        <p:spPr>
          <a:xfrm>
            <a:off x="2723946" y="2471368"/>
            <a:ext cx="8946541" cy="1010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sz="1600" dirty="0"/>
              <a:t>Submit Detailed Plan to HR: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/>
              <a:t>Include conceptual plan, old &amp; new org charts, impact on employees, updated job descriptions, budget analysis, and timeline.</a:t>
            </a:r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5BF47F-4684-4D68-B11A-CB4C78E940F1}"/>
              </a:ext>
            </a:extLst>
          </p:cNvPr>
          <p:cNvSpPr txBox="1">
            <a:spLocks/>
          </p:cNvSpPr>
          <p:nvPr/>
        </p:nvSpPr>
        <p:spPr>
          <a:xfrm>
            <a:off x="2723947" y="3604660"/>
            <a:ext cx="8946541" cy="1010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sz="1600" dirty="0"/>
              <a:t>HR Review &amp; Approval: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/>
              <a:t>HR will review the following: classification changes for new &amp; current job descriptions, impact on current staff, collective bargaining unit obligations, timeline, and modify documents as needed.</a:t>
            </a:r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27F820E-4E4E-431A-AA98-26856ACC9273}"/>
              </a:ext>
            </a:extLst>
          </p:cNvPr>
          <p:cNvSpPr txBox="1">
            <a:spLocks/>
          </p:cNvSpPr>
          <p:nvPr/>
        </p:nvSpPr>
        <p:spPr>
          <a:xfrm>
            <a:off x="2753628" y="4640981"/>
            <a:ext cx="8946541" cy="878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sz="1600" dirty="0"/>
              <a:t>Vacancy Management Review Team (VMRT) Approval: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/>
              <a:t>VMRT will review the finalized plan and issue approval or other recommendations.</a:t>
            </a:r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14B71C0-AB0C-4209-A7DE-08FD1E2151CF}"/>
              </a:ext>
            </a:extLst>
          </p:cNvPr>
          <p:cNvSpPr txBox="1">
            <a:spLocks/>
          </p:cNvSpPr>
          <p:nvPr/>
        </p:nvSpPr>
        <p:spPr>
          <a:xfrm>
            <a:off x="2723946" y="5580494"/>
            <a:ext cx="8946541" cy="1010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sz="1600" dirty="0"/>
              <a:t>Implementation: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/>
              <a:t>HR will work with the administrator to finalize job descriptions &amp; org charts, work with OBFA, HR system updates, campus directory, Marketing, Labor Relations, announcements, etc.</a:t>
            </a:r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10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1A103-B9D7-43D0-9660-B3F189E47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948" y="618755"/>
            <a:ext cx="8946541" cy="2810246"/>
          </a:xfrm>
        </p:spPr>
        <p:txBody>
          <a:bodyPr/>
          <a:lstStyle/>
          <a:p>
            <a:r>
              <a:rPr lang="en-US" sz="2400" dirty="0"/>
              <a:t>The Organizational Change Process is located here: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lvl="1"/>
            <a:r>
              <a:rPr lang="en-US" sz="2400" dirty="0"/>
              <a:t>HR Website - </a:t>
            </a:r>
            <a:r>
              <a:rPr lang="en-US" sz="2400" dirty="0">
                <a:hlinkClick r:id="rId2"/>
              </a:rPr>
              <a:t>https://www.lcc.edu/hr/forms/administrative.html</a:t>
            </a:r>
            <a:r>
              <a:rPr lang="en-US" sz="2400" dirty="0"/>
              <a:t> </a:t>
            </a:r>
          </a:p>
          <a:p>
            <a:pPr lvl="2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F13283-9512-4879-8CEF-374754CB7B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078" y="3429000"/>
            <a:ext cx="8191844" cy="2810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86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6C26C-83F7-41C8-B310-5B0E567F8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216" y="830510"/>
            <a:ext cx="3651568" cy="10945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/>
              <a:t>Questions?</a:t>
            </a:r>
          </a:p>
        </p:txBody>
      </p:sp>
      <p:pic>
        <p:nvPicPr>
          <p:cNvPr id="12" name="Graphic 11" descr="Questions with solid fill">
            <a:extLst>
              <a:ext uri="{FF2B5EF4-FFF2-40B4-BE49-F238E27FC236}">
                <a16:creationId xmlns:a16="http://schemas.microsoft.com/office/drawing/2014/main" id="{90441145-E235-4FFA-9DAB-731F00E55A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00177" y="1763027"/>
            <a:ext cx="3534076" cy="3331945"/>
          </a:xfrm>
          <a:prstGeom prst="rect">
            <a:avLst/>
          </a:prstGeom>
        </p:spPr>
      </p:pic>
      <p:pic>
        <p:nvPicPr>
          <p:cNvPr id="4" name="Graphic 3" descr="Subtitles with solid fill">
            <a:extLst>
              <a:ext uri="{FF2B5EF4-FFF2-40B4-BE49-F238E27FC236}">
                <a16:creationId xmlns:a16="http://schemas.microsoft.com/office/drawing/2014/main" id="{DABA5446-D0D0-401C-A77D-0476184E6A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96000" y="2857570"/>
            <a:ext cx="2689123" cy="268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4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825</TotalTime>
  <Words>346</Words>
  <Application>Microsoft Office PowerPoint</Application>
  <PresentationFormat>Widescreen</PresentationFormat>
  <Paragraphs>39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Wingdings</vt:lpstr>
      <vt:lpstr>Wingdings 3</vt:lpstr>
      <vt:lpstr>Ion</vt:lpstr>
      <vt:lpstr>Organizational Change Process</vt:lpstr>
      <vt:lpstr>Purpose &amp; Scope</vt:lpstr>
      <vt:lpstr>Who’s Responsible??</vt:lpstr>
      <vt:lpstr>When To Use The Process</vt:lpstr>
      <vt:lpstr>The Process!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Organizational change process</dc:title>
  <dc:creator>Sydney Glasscoe</dc:creator>
  <cp:lastModifiedBy>Sydney Glasscoe</cp:lastModifiedBy>
  <cp:revision>31</cp:revision>
  <dcterms:created xsi:type="dcterms:W3CDTF">2023-08-25T15:50:29Z</dcterms:created>
  <dcterms:modified xsi:type="dcterms:W3CDTF">2026-07-12T22:51:23Z</dcterms:modified>
</cp:coreProperties>
</file>