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8"/>
  </p:notesMasterIdLst>
  <p:handoutMasterIdLst>
    <p:handoutMasterId r:id="rId19"/>
  </p:handoutMasterIdLst>
  <p:sldIdLst>
    <p:sldId id="270" r:id="rId2"/>
    <p:sldId id="297" r:id="rId3"/>
    <p:sldId id="298" r:id="rId4"/>
    <p:sldId id="285" r:id="rId5"/>
    <p:sldId id="286" r:id="rId6"/>
    <p:sldId id="275" r:id="rId7"/>
    <p:sldId id="287" r:id="rId8"/>
    <p:sldId id="305" r:id="rId9"/>
    <p:sldId id="299" r:id="rId10"/>
    <p:sldId id="288" r:id="rId11"/>
    <p:sldId id="304" r:id="rId12"/>
    <p:sldId id="302" r:id="rId13"/>
    <p:sldId id="303" r:id="rId14"/>
    <p:sldId id="300" r:id="rId15"/>
    <p:sldId id="301" r:id="rId16"/>
    <p:sldId id="296"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eana Samuel" initials="SS" lastIdx="0" clrIdx="0">
    <p:extLst>
      <p:ext uri="{19B8F6BF-5375-455C-9EA6-DF929625EA0E}">
        <p15:presenceInfo xmlns:p15="http://schemas.microsoft.com/office/powerpoint/2012/main" userId="S-1-5-21-299502267-823518204-682003330-2970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44" autoAdjust="0"/>
    <p:restoredTop sz="86418" autoAdjust="0"/>
  </p:normalViewPr>
  <p:slideViewPr>
    <p:cSldViewPr>
      <p:cViewPr varScale="1">
        <p:scale>
          <a:sx n="94" d="100"/>
          <a:sy n="94" d="100"/>
        </p:scale>
        <p:origin x="192" y="584"/>
      </p:cViewPr>
      <p:guideLst>
        <p:guide orient="horz" pos="2160"/>
        <p:guide pos="2880"/>
      </p:guideLst>
    </p:cSldViewPr>
  </p:slideViewPr>
  <p:outlineViewPr>
    <p:cViewPr>
      <p:scale>
        <a:sx n="33" d="100"/>
        <a:sy n="33" d="100"/>
      </p:scale>
      <p:origin x="0" y="-10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5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46C6C57-495E-4671-B363-8C1BB24FC3C9}" type="datetimeFigureOut">
              <a:rPr lang="en-US" smtClean="0"/>
              <a:pPr/>
              <a:t>5/8/23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4F626D9-724E-4A38-B4E2-64F5230EFA4A}" type="slidenum">
              <a:rPr lang="en-US" smtClean="0"/>
              <a:pPr/>
              <a:t>‹#›</a:t>
            </a:fld>
            <a:endParaRPr lang="en-US" dirty="0"/>
          </a:p>
        </p:txBody>
      </p:sp>
    </p:spTree>
    <p:extLst>
      <p:ext uri="{BB962C8B-B14F-4D97-AF65-F5344CB8AC3E}">
        <p14:creationId xmlns:p14="http://schemas.microsoft.com/office/powerpoint/2010/main" val="477494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AC2189C-639D-4516-8364-874FEFC16333}" type="datetimeFigureOut">
              <a:rPr lang="en-US" smtClean="0"/>
              <a:pPr/>
              <a:t>5/8/23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22142C3-7790-433B-BD55-871D2175FFE2}" type="slidenum">
              <a:rPr lang="en-US" smtClean="0"/>
              <a:pPr/>
              <a:t>‹#›</a:t>
            </a:fld>
            <a:endParaRPr lang="en-US" dirty="0"/>
          </a:p>
        </p:txBody>
      </p:sp>
    </p:spTree>
    <p:extLst>
      <p:ext uri="{BB962C8B-B14F-4D97-AF65-F5344CB8AC3E}">
        <p14:creationId xmlns:p14="http://schemas.microsoft.com/office/powerpoint/2010/main" val="2149902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2142C3-7790-433B-BD55-871D2175FFE2}" type="slidenum">
              <a:rPr lang="en-US" smtClean="0"/>
              <a:pPr/>
              <a:t>1</a:t>
            </a:fld>
            <a:endParaRPr lang="en-US" dirty="0"/>
          </a:p>
        </p:txBody>
      </p:sp>
    </p:spTree>
    <p:extLst>
      <p:ext uri="{BB962C8B-B14F-4D97-AF65-F5344CB8AC3E}">
        <p14:creationId xmlns:p14="http://schemas.microsoft.com/office/powerpoint/2010/main" val="3873058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2142C3-7790-433B-BD55-871D2175FFE2}" type="slidenum">
              <a:rPr lang="en-US" smtClean="0"/>
              <a:pPr/>
              <a:t>10</a:t>
            </a:fld>
            <a:endParaRPr lang="en-US" dirty="0"/>
          </a:p>
        </p:txBody>
      </p:sp>
    </p:spTree>
    <p:extLst>
      <p:ext uri="{BB962C8B-B14F-4D97-AF65-F5344CB8AC3E}">
        <p14:creationId xmlns:p14="http://schemas.microsoft.com/office/powerpoint/2010/main" val="3815314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2142C3-7790-433B-BD55-871D2175FFE2}" type="slidenum">
              <a:rPr lang="en-US" smtClean="0"/>
              <a:pPr/>
              <a:t>11</a:t>
            </a:fld>
            <a:endParaRPr lang="en-US" dirty="0"/>
          </a:p>
        </p:txBody>
      </p:sp>
    </p:spTree>
    <p:extLst>
      <p:ext uri="{BB962C8B-B14F-4D97-AF65-F5344CB8AC3E}">
        <p14:creationId xmlns:p14="http://schemas.microsoft.com/office/powerpoint/2010/main" val="1002061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2142C3-7790-433B-BD55-871D2175FFE2}" type="slidenum">
              <a:rPr lang="en-US" smtClean="0"/>
              <a:pPr/>
              <a:t>12</a:t>
            </a:fld>
            <a:endParaRPr lang="en-US" dirty="0"/>
          </a:p>
        </p:txBody>
      </p:sp>
    </p:spTree>
    <p:extLst>
      <p:ext uri="{BB962C8B-B14F-4D97-AF65-F5344CB8AC3E}">
        <p14:creationId xmlns:p14="http://schemas.microsoft.com/office/powerpoint/2010/main" val="2948030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2142C3-7790-433B-BD55-871D2175FFE2}" type="slidenum">
              <a:rPr lang="en-US" smtClean="0"/>
              <a:pPr/>
              <a:t>13</a:t>
            </a:fld>
            <a:endParaRPr lang="en-US" dirty="0"/>
          </a:p>
        </p:txBody>
      </p:sp>
    </p:spTree>
    <p:extLst>
      <p:ext uri="{BB962C8B-B14F-4D97-AF65-F5344CB8AC3E}">
        <p14:creationId xmlns:p14="http://schemas.microsoft.com/office/powerpoint/2010/main" val="916332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2142C3-7790-433B-BD55-871D2175FFE2}" type="slidenum">
              <a:rPr lang="en-US" smtClean="0"/>
              <a:pPr/>
              <a:t>14</a:t>
            </a:fld>
            <a:endParaRPr lang="en-US" dirty="0"/>
          </a:p>
        </p:txBody>
      </p:sp>
    </p:spTree>
    <p:extLst>
      <p:ext uri="{BB962C8B-B14F-4D97-AF65-F5344CB8AC3E}">
        <p14:creationId xmlns:p14="http://schemas.microsoft.com/office/powerpoint/2010/main" val="2524479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2142C3-7790-433B-BD55-871D2175FFE2}" type="slidenum">
              <a:rPr lang="en-US" smtClean="0"/>
              <a:pPr/>
              <a:t>15</a:t>
            </a:fld>
            <a:endParaRPr lang="en-US" dirty="0"/>
          </a:p>
        </p:txBody>
      </p:sp>
    </p:spTree>
    <p:extLst>
      <p:ext uri="{BB962C8B-B14F-4D97-AF65-F5344CB8AC3E}">
        <p14:creationId xmlns:p14="http://schemas.microsoft.com/office/powerpoint/2010/main" val="2475021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2142C3-7790-433B-BD55-871D2175FFE2}" type="slidenum">
              <a:rPr lang="en-US" smtClean="0"/>
              <a:pPr/>
              <a:t>16</a:t>
            </a:fld>
            <a:endParaRPr lang="en-US" dirty="0"/>
          </a:p>
        </p:txBody>
      </p:sp>
    </p:spTree>
    <p:extLst>
      <p:ext uri="{BB962C8B-B14F-4D97-AF65-F5344CB8AC3E}">
        <p14:creationId xmlns:p14="http://schemas.microsoft.com/office/powerpoint/2010/main" val="331935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2142C3-7790-433B-BD55-871D2175FFE2}" type="slidenum">
              <a:rPr lang="en-US" smtClean="0"/>
              <a:pPr/>
              <a:t>2</a:t>
            </a:fld>
            <a:endParaRPr lang="en-US" dirty="0"/>
          </a:p>
        </p:txBody>
      </p:sp>
    </p:spTree>
    <p:extLst>
      <p:ext uri="{BB962C8B-B14F-4D97-AF65-F5344CB8AC3E}">
        <p14:creationId xmlns:p14="http://schemas.microsoft.com/office/powerpoint/2010/main" val="238626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2142C3-7790-433B-BD55-871D2175FFE2}" type="slidenum">
              <a:rPr lang="en-US" smtClean="0"/>
              <a:pPr/>
              <a:t>3</a:t>
            </a:fld>
            <a:endParaRPr lang="en-US" dirty="0"/>
          </a:p>
        </p:txBody>
      </p:sp>
    </p:spTree>
    <p:extLst>
      <p:ext uri="{BB962C8B-B14F-4D97-AF65-F5344CB8AC3E}">
        <p14:creationId xmlns:p14="http://schemas.microsoft.com/office/powerpoint/2010/main" val="384523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2142C3-7790-433B-BD55-871D2175FFE2}" type="slidenum">
              <a:rPr lang="en-US" smtClean="0"/>
              <a:pPr/>
              <a:t>4</a:t>
            </a:fld>
            <a:endParaRPr lang="en-US" dirty="0"/>
          </a:p>
        </p:txBody>
      </p:sp>
    </p:spTree>
    <p:extLst>
      <p:ext uri="{BB962C8B-B14F-4D97-AF65-F5344CB8AC3E}">
        <p14:creationId xmlns:p14="http://schemas.microsoft.com/office/powerpoint/2010/main" val="284054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2142C3-7790-433B-BD55-871D2175FFE2}" type="slidenum">
              <a:rPr lang="en-US" smtClean="0"/>
              <a:pPr/>
              <a:t>5</a:t>
            </a:fld>
            <a:endParaRPr lang="en-US" dirty="0"/>
          </a:p>
        </p:txBody>
      </p:sp>
    </p:spTree>
    <p:extLst>
      <p:ext uri="{BB962C8B-B14F-4D97-AF65-F5344CB8AC3E}">
        <p14:creationId xmlns:p14="http://schemas.microsoft.com/office/powerpoint/2010/main" val="111584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2142C3-7790-433B-BD55-871D2175FFE2}" type="slidenum">
              <a:rPr lang="en-US" smtClean="0"/>
              <a:pPr/>
              <a:t>6</a:t>
            </a:fld>
            <a:endParaRPr lang="en-US" dirty="0"/>
          </a:p>
        </p:txBody>
      </p:sp>
    </p:spTree>
    <p:extLst>
      <p:ext uri="{BB962C8B-B14F-4D97-AF65-F5344CB8AC3E}">
        <p14:creationId xmlns:p14="http://schemas.microsoft.com/office/powerpoint/2010/main" val="2251105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2142C3-7790-433B-BD55-871D2175FFE2}" type="slidenum">
              <a:rPr lang="en-US" smtClean="0"/>
              <a:pPr/>
              <a:t>7</a:t>
            </a:fld>
            <a:endParaRPr lang="en-US" dirty="0"/>
          </a:p>
        </p:txBody>
      </p:sp>
    </p:spTree>
    <p:extLst>
      <p:ext uri="{BB962C8B-B14F-4D97-AF65-F5344CB8AC3E}">
        <p14:creationId xmlns:p14="http://schemas.microsoft.com/office/powerpoint/2010/main" val="2606223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2142C3-7790-433B-BD55-871D2175FFE2}" type="slidenum">
              <a:rPr lang="en-US" smtClean="0"/>
              <a:pPr/>
              <a:t>8</a:t>
            </a:fld>
            <a:endParaRPr lang="en-US" dirty="0"/>
          </a:p>
        </p:txBody>
      </p:sp>
    </p:spTree>
    <p:extLst>
      <p:ext uri="{BB962C8B-B14F-4D97-AF65-F5344CB8AC3E}">
        <p14:creationId xmlns:p14="http://schemas.microsoft.com/office/powerpoint/2010/main" val="231754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2142C3-7790-433B-BD55-871D2175FFE2}" type="slidenum">
              <a:rPr lang="en-US" smtClean="0"/>
              <a:pPr/>
              <a:t>9</a:t>
            </a:fld>
            <a:endParaRPr lang="en-US" dirty="0"/>
          </a:p>
        </p:txBody>
      </p:sp>
    </p:spTree>
    <p:extLst>
      <p:ext uri="{BB962C8B-B14F-4D97-AF65-F5344CB8AC3E}">
        <p14:creationId xmlns:p14="http://schemas.microsoft.com/office/powerpoint/2010/main" val="1175344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68F4C6C-150B-4EE3-A14A-1469F1D2B906}" type="datetime1">
              <a:rPr lang="en-US" smtClean="0"/>
              <a:pPr/>
              <a:t>5/8/23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AF51076D-404C-43D8-AB6D-C25801EF00D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F955D5-633A-4B5F-91B2-3DCE95157BE9}" type="datetime1">
              <a:rPr lang="en-US" smtClean="0"/>
              <a:pPr/>
              <a:t>5/8/23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1076D-404C-43D8-AB6D-C25801EF00D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E66498-B75B-4FE4-B1D7-319106867179}" type="datetime1">
              <a:rPr lang="en-US" smtClean="0"/>
              <a:pPr/>
              <a:t>5/8/23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1076D-404C-43D8-AB6D-C25801EF00D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733A7A-1F46-4B64-8A85-EDE569E6403C}" type="datetime1">
              <a:rPr lang="en-US" smtClean="0"/>
              <a:pPr/>
              <a:t>5/8/23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1076D-404C-43D8-AB6D-C25801EF00D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007AA8F-57D9-4775-A86C-3B92DDCFD783}" type="datetime1">
              <a:rPr lang="en-US" smtClean="0"/>
              <a:pPr/>
              <a:t>5/8/23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1076D-404C-43D8-AB6D-C25801EF00D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040370-17A9-42DB-8395-3F1BD91ED5BE}" type="datetime1">
              <a:rPr lang="en-US" smtClean="0"/>
              <a:pPr/>
              <a:t>5/8/23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51076D-404C-43D8-AB6D-C25801EF00D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E297858-0C5F-4D15-9BDA-61BE496E5345}" type="datetime1">
              <a:rPr lang="en-US" smtClean="0"/>
              <a:pPr/>
              <a:t>5/8/23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51076D-404C-43D8-AB6D-C25801EF00D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B6B9CDC-F964-48CD-B2A1-E2D169A75D06}" type="datetime1">
              <a:rPr lang="en-US" smtClean="0"/>
              <a:pPr/>
              <a:t>5/8/23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51076D-404C-43D8-AB6D-C25801EF00D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A916B-781F-4B6E-9249-134224DB938A}" type="datetime1">
              <a:rPr lang="en-US" smtClean="0"/>
              <a:pPr/>
              <a:t>5/8/23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51076D-404C-43D8-AB6D-C25801EF00D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5C1576B-6256-4D69-A6BE-5B6C1B29DB50}" type="datetime1">
              <a:rPr lang="en-US" smtClean="0"/>
              <a:pPr/>
              <a:t>5/8/23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51076D-404C-43D8-AB6D-C25801EF00D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3546AB4-CD0F-4777-B737-95D0CF4CF971}" type="datetime1">
              <a:rPr lang="en-US" smtClean="0"/>
              <a:pPr/>
              <a:t>5/8/23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AF51076D-404C-43D8-AB6D-C25801EF00D9}"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3B22083-4532-45C0-A333-25C1701AD0F3}" type="datetime1">
              <a:rPr lang="en-US" smtClean="0"/>
              <a:pPr/>
              <a:t>5/8/23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F51076D-404C-43D8-AB6D-C25801EF00D9}"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idnetdirect.com/mit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etwork.demandstar.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support@demandstar.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lcc.edu/purchas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mailto:B-OPS-Purchasing@star.lcc.edu" TargetMode="External"/><Relationship Id="rId5" Type="http://schemas.openxmlformats.org/officeDocument/2006/relationships/hyperlink" Target="tel:517-483-1785" TargetMode="External"/><Relationship Id="rId4" Type="http://schemas.openxmlformats.org/officeDocument/2006/relationships/hyperlink" Target="https://www.lcc.edu/about/locations/downtown/wcp.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emandstar.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bidnet.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51076D-404C-43D8-AB6D-C25801EF00D9}" type="slidenum">
              <a:rPr lang="en-US" smtClean="0"/>
              <a:pPr/>
              <a:t>1</a:t>
            </a:fld>
            <a:endParaRPr lang="en-US" dirty="0"/>
          </a:p>
        </p:txBody>
      </p:sp>
      <p:sp>
        <p:nvSpPr>
          <p:cNvPr id="2" name="Title 1">
            <a:extLst>
              <a:ext uri="{FF2B5EF4-FFF2-40B4-BE49-F238E27FC236}">
                <a16:creationId xmlns:a16="http://schemas.microsoft.com/office/drawing/2014/main" id="{94092FCD-560F-6B15-0BA5-440E6E0BF475}"/>
              </a:ext>
            </a:extLst>
          </p:cNvPr>
          <p:cNvSpPr>
            <a:spLocks noGrp="1"/>
          </p:cNvSpPr>
          <p:nvPr>
            <p:ph type="ctrTitle"/>
          </p:nvPr>
        </p:nvSpPr>
        <p:spPr>
          <a:xfrm>
            <a:off x="533400" y="2743200"/>
            <a:ext cx="7851648" cy="1828800"/>
          </a:xfrm>
        </p:spPr>
        <p:txBody>
          <a:bodyPr>
            <a:normAutofit/>
          </a:bodyPr>
          <a:lstStyle/>
          <a:p>
            <a:pPr algn="ctr" rtl="0" eaLnBrk="1" latinLnBrk="0" hangingPunct="1"/>
            <a:r>
              <a:rPr lang="en-US" sz="4900" kern="1200" dirty="0">
                <a:solidFill>
                  <a:srgbClr val="FFFFFF"/>
                </a:solidFill>
                <a:effectLst>
                  <a:outerShdw blurRad="38100" dist="38100" dir="2700000" algn="tl" rotWithShape="0">
                    <a:srgbClr val="000000">
                      <a:alpha val="43000"/>
                    </a:srgbClr>
                  </a:outerShdw>
                </a:effectLst>
                <a:latin typeface="Calibri" panose="020F0502020204030204" pitchFamily="34" charset="0"/>
                <a:ea typeface="+mn-ea"/>
                <a:cs typeface="Calibri" panose="020F0502020204030204" pitchFamily="34" charset="0"/>
              </a:rPr>
              <a:t>How to Do Business with Lansing Community College</a:t>
            </a:r>
            <a:endParaRPr lang="en-US" sz="4900" dirty="0">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91764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b="1" dirty="0"/>
              <a:t>Registration Guidelines MITN</a:t>
            </a:r>
          </a:p>
        </p:txBody>
      </p:sp>
      <p:sp>
        <p:nvSpPr>
          <p:cNvPr id="8" name="Content Placeholder 7"/>
          <p:cNvSpPr>
            <a:spLocks noGrp="1"/>
          </p:cNvSpPr>
          <p:nvPr>
            <p:ph idx="1"/>
          </p:nvPr>
        </p:nvSpPr>
        <p:spPr>
          <a:xfrm>
            <a:off x="457200" y="1935480"/>
            <a:ext cx="8229600" cy="4312920"/>
          </a:xfrm>
        </p:spPr>
        <p:txBody>
          <a:bodyPr>
            <a:normAutofit fontScale="92500"/>
          </a:bodyPr>
          <a:lstStyle/>
          <a:p>
            <a:pPr>
              <a:buFont typeface="Wingdings" panose="05000000000000000000" pitchFamily="2" charset="2"/>
              <a:buChar char="Ø"/>
            </a:pPr>
            <a:r>
              <a:rPr lang="en-US" dirty="0"/>
              <a:t>Go to the following website: </a:t>
            </a:r>
            <a:r>
              <a:rPr lang="en-US" dirty="0">
                <a:hlinkClick r:id="rId3"/>
              </a:rPr>
              <a:t>www.bidnetdirect.com/mitn</a:t>
            </a:r>
            <a:r>
              <a:rPr lang="en-US" dirty="0"/>
              <a:t>.</a:t>
            </a:r>
          </a:p>
          <a:p>
            <a:pPr>
              <a:buFont typeface="Wingdings" panose="05000000000000000000" pitchFamily="2" charset="2"/>
              <a:buChar char="Ø"/>
            </a:pPr>
            <a:r>
              <a:rPr lang="en-US" dirty="0"/>
              <a:t>Once the page loads, on the bottom right-hand side there is a “Register Now” button in orange – Choose this button.</a:t>
            </a:r>
          </a:p>
          <a:p>
            <a:pPr>
              <a:buFont typeface="Wingdings" panose="05000000000000000000" pitchFamily="2" charset="2"/>
              <a:buChar char="Ø"/>
            </a:pPr>
            <a:r>
              <a:rPr lang="en-US" dirty="0"/>
              <a:t>Complete the Registration Page. You can subscribe to just LCC for free, or a wider selection of agencies for a fee.</a:t>
            </a:r>
          </a:p>
          <a:p>
            <a:pPr>
              <a:buFont typeface="Wingdings" panose="05000000000000000000" pitchFamily="2" charset="2"/>
              <a:buChar char="Ø"/>
            </a:pPr>
            <a:r>
              <a:rPr lang="en-US" dirty="0"/>
              <a:t>If any vendors  have questions regarding registering on the system, please call 800-835-4603 and hit option 2 for  vendor support (Monday through Friday, 8:00 A.M. - 8:00 P.M. Eastern Time).</a:t>
            </a:r>
          </a:p>
        </p:txBody>
      </p:sp>
      <p:sp>
        <p:nvSpPr>
          <p:cNvPr id="5" name="Slide Number Placeholder 4"/>
          <p:cNvSpPr>
            <a:spLocks noGrp="1"/>
          </p:cNvSpPr>
          <p:nvPr>
            <p:ph type="sldNum" sz="quarter" idx="12"/>
          </p:nvPr>
        </p:nvSpPr>
        <p:spPr/>
        <p:txBody>
          <a:bodyPr/>
          <a:lstStyle/>
          <a:p>
            <a:fld id="{AF51076D-404C-43D8-AB6D-C25801EF00D9}" type="slidenum">
              <a:rPr lang="en-US" smtClean="0"/>
              <a:pPr/>
              <a:t>10</a:t>
            </a:fld>
            <a:endParaRPr lang="en-US" dirty="0"/>
          </a:p>
        </p:txBody>
      </p:sp>
    </p:spTree>
    <p:extLst>
      <p:ext uri="{BB962C8B-B14F-4D97-AF65-F5344CB8AC3E}">
        <p14:creationId xmlns:p14="http://schemas.microsoft.com/office/powerpoint/2010/main" val="25742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b="1" dirty="0"/>
              <a:t>Post Registration</a:t>
            </a:r>
          </a:p>
        </p:txBody>
      </p:sp>
      <p:sp>
        <p:nvSpPr>
          <p:cNvPr id="4" name="Slide Number Placeholder 3"/>
          <p:cNvSpPr>
            <a:spLocks noGrp="1"/>
          </p:cNvSpPr>
          <p:nvPr>
            <p:ph type="sldNum" sz="quarter" idx="12"/>
          </p:nvPr>
        </p:nvSpPr>
        <p:spPr/>
        <p:txBody>
          <a:bodyPr/>
          <a:lstStyle/>
          <a:p>
            <a:fld id="{AF51076D-404C-43D8-AB6D-C25801EF00D9}" type="slidenum">
              <a:rPr lang="en-US" smtClean="0"/>
              <a:pPr/>
              <a:t>11</a:t>
            </a:fld>
            <a:endParaRPr lang="en-US" dirty="0"/>
          </a:p>
        </p:txBody>
      </p:sp>
      <p:pic>
        <p:nvPicPr>
          <p:cNvPr id="9" name="Picture 8" descr="Bidnetdirect website example">
            <a:extLst>
              <a:ext uri="{FF2B5EF4-FFF2-40B4-BE49-F238E27FC236}">
                <a16:creationId xmlns:a16="http://schemas.microsoft.com/office/drawing/2014/main" id="{75E32889-CAF8-ED8A-644D-5AA506AA44B8}"/>
              </a:ext>
            </a:extLst>
          </p:cNvPr>
          <p:cNvPicPr>
            <a:picLocks noChangeAspect="1"/>
          </p:cNvPicPr>
          <p:nvPr/>
        </p:nvPicPr>
        <p:blipFill>
          <a:blip r:embed="rId3"/>
          <a:stretch>
            <a:fillRect/>
          </a:stretch>
        </p:blipFill>
        <p:spPr>
          <a:xfrm>
            <a:off x="838200" y="1590444"/>
            <a:ext cx="6941386" cy="4911205"/>
          </a:xfrm>
          <a:prstGeom prst="rect">
            <a:avLst/>
          </a:prstGeom>
        </p:spPr>
      </p:pic>
    </p:spTree>
    <p:extLst>
      <p:ext uri="{BB962C8B-B14F-4D97-AF65-F5344CB8AC3E}">
        <p14:creationId xmlns:p14="http://schemas.microsoft.com/office/powerpoint/2010/main" val="2826604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b="1" dirty="0"/>
              <a:t>Registering with DemandStar</a:t>
            </a:r>
          </a:p>
        </p:txBody>
      </p:sp>
      <p:sp>
        <p:nvSpPr>
          <p:cNvPr id="4" name="Slide Number Placeholder 3"/>
          <p:cNvSpPr>
            <a:spLocks noGrp="1"/>
          </p:cNvSpPr>
          <p:nvPr>
            <p:ph type="sldNum" sz="quarter" idx="12"/>
          </p:nvPr>
        </p:nvSpPr>
        <p:spPr/>
        <p:txBody>
          <a:bodyPr/>
          <a:lstStyle/>
          <a:p>
            <a:fld id="{AF51076D-404C-43D8-AB6D-C25801EF00D9}" type="slidenum">
              <a:rPr lang="en-US" smtClean="0"/>
              <a:pPr/>
              <a:t>12</a:t>
            </a:fld>
            <a:endParaRPr lang="en-US" dirty="0"/>
          </a:p>
        </p:txBody>
      </p:sp>
      <p:pic>
        <p:nvPicPr>
          <p:cNvPr id="8" name="Picture 7" descr="Demandstar website example">
            <a:extLst>
              <a:ext uri="{FF2B5EF4-FFF2-40B4-BE49-F238E27FC236}">
                <a16:creationId xmlns:a16="http://schemas.microsoft.com/office/drawing/2014/main" id="{1330C2C5-9364-9055-206A-2D216F08566F}"/>
              </a:ext>
            </a:extLst>
          </p:cNvPr>
          <p:cNvPicPr>
            <a:picLocks noChangeAspect="1"/>
          </p:cNvPicPr>
          <p:nvPr/>
        </p:nvPicPr>
        <p:blipFill>
          <a:blip r:embed="rId3"/>
          <a:stretch>
            <a:fillRect/>
          </a:stretch>
        </p:blipFill>
        <p:spPr>
          <a:xfrm>
            <a:off x="1752600" y="1556396"/>
            <a:ext cx="5381238" cy="5165079"/>
          </a:xfrm>
          <a:prstGeom prst="rect">
            <a:avLst/>
          </a:prstGeom>
        </p:spPr>
      </p:pic>
    </p:spTree>
    <p:extLst>
      <p:ext uri="{BB962C8B-B14F-4D97-AF65-F5344CB8AC3E}">
        <p14:creationId xmlns:p14="http://schemas.microsoft.com/office/powerpoint/2010/main" val="2501346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b="1" dirty="0"/>
              <a:t>Registration Guidelines DemandStar</a:t>
            </a:r>
          </a:p>
        </p:txBody>
      </p:sp>
      <p:sp>
        <p:nvSpPr>
          <p:cNvPr id="8" name="Content Placeholder 7"/>
          <p:cNvSpPr>
            <a:spLocks noGrp="1"/>
          </p:cNvSpPr>
          <p:nvPr>
            <p:ph idx="1"/>
          </p:nvPr>
        </p:nvSpPr>
        <p:spPr>
          <a:xfrm>
            <a:off x="457200" y="1935480"/>
            <a:ext cx="8229600" cy="4312920"/>
          </a:xfrm>
        </p:spPr>
        <p:txBody>
          <a:bodyPr>
            <a:normAutofit fontScale="92500"/>
          </a:bodyPr>
          <a:lstStyle/>
          <a:p>
            <a:pPr>
              <a:buFont typeface="Wingdings" panose="05000000000000000000" pitchFamily="2" charset="2"/>
              <a:buChar char="Ø"/>
            </a:pPr>
            <a:r>
              <a:rPr lang="en-US" dirty="0"/>
              <a:t>Go to the following website: </a:t>
            </a:r>
            <a:r>
              <a:rPr lang="en-US" dirty="0">
                <a:hlinkClick r:id="rId3"/>
              </a:rPr>
              <a:t>network.demandstar.com/</a:t>
            </a:r>
            <a:r>
              <a:rPr lang="en-US" dirty="0"/>
              <a:t>.</a:t>
            </a:r>
          </a:p>
          <a:p>
            <a:pPr>
              <a:buFont typeface="Wingdings" panose="05000000000000000000" pitchFamily="2" charset="2"/>
              <a:buChar char="Ø"/>
            </a:pPr>
            <a:r>
              <a:rPr lang="en-US" dirty="0"/>
              <a:t>Once the page loads, on the left-side there is a “Register as a Business” button in orange – Choose this button.</a:t>
            </a:r>
          </a:p>
          <a:p>
            <a:pPr>
              <a:buFont typeface="Wingdings" panose="05000000000000000000" pitchFamily="2" charset="2"/>
              <a:buChar char="Ø"/>
            </a:pPr>
            <a:r>
              <a:rPr lang="en-US" dirty="0"/>
              <a:t>Complete the Registration Page. You can subscribe to just LCC for free, or a wider selection of agencies for a fee.</a:t>
            </a:r>
          </a:p>
          <a:p>
            <a:pPr>
              <a:buFont typeface="Wingdings" panose="05000000000000000000" pitchFamily="2" charset="2"/>
              <a:buChar char="Ø"/>
            </a:pPr>
            <a:r>
              <a:rPr lang="en-US" dirty="0"/>
              <a:t>If any vendors  have questions regarding registering on the system, please call 866-273-1863 for  vendor support (Monday through Friday, 8:00 A.M. - 8:00 P.M. Eastern Time) or email </a:t>
            </a:r>
            <a:r>
              <a:rPr lang="en-US" dirty="0">
                <a:hlinkClick r:id="rId4"/>
              </a:rPr>
              <a:t>support@demandstar.com</a:t>
            </a:r>
            <a:r>
              <a:rPr lang="en-US" dirty="0"/>
              <a:t>.</a:t>
            </a:r>
          </a:p>
        </p:txBody>
      </p:sp>
      <p:sp>
        <p:nvSpPr>
          <p:cNvPr id="5" name="Slide Number Placeholder 4"/>
          <p:cNvSpPr>
            <a:spLocks noGrp="1"/>
          </p:cNvSpPr>
          <p:nvPr>
            <p:ph type="sldNum" sz="quarter" idx="12"/>
          </p:nvPr>
        </p:nvSpPr>
        <p:spPr/>
        <p:txBody>
          <a:bodyPr/>
          <a:lstStyle/>
          <a:p>
            <a:fld id="{AF51076D-404C-43D8-AB6D-C25801EF00D9}" type="slidenum">
              <a:rPr lang="en-US" smtClean="0"/>
              <a:pPr/>
              <a:t>13</a:t>
            </a:fld>
            <a:endParaRPr lang="en-US" dirty="0"/>
          </a:p>
        </p:txBody>
      </p:sp>
    </p:spTree>
    <p:extLst>
      <p:ext uri="{BB962C8B-B14F-4D97-AF65-F5344CB8AC3E}">
        <p14:creationId xmlns:p14="http://schemas.microsoft.com/office/powerpoint/2010/main" val="1291731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b="1" dirty="0"/>
              <a:t>Post Registration</a:t>
            </a:r>
          </a:p>
        </p:txBody>
      </p:sp>
      <p:sp>
        <p:nvSpPr>
          <p:cNvPr id="4" name="Slide Number Placeholder 3"/>
          <p:cNvSpPr>
            <a:spLocks noGrp="1"/>
          </p:cNvSpPr>
          <p:nvPr>
            <p:ph type="sldNum" sz="quarter" idx="12"/>
          </p:nvPr>
        </p:nvSpPr>
        <p:spPr/>
        <p:txBody>
          <a:bodyPr/>
          <a:lstStyle/>
          <a:p>
            <a:fld id="{AF51076D-404C-43D8-AB6D-C25801EF00D9}" type="slidenum">
              <a:rPr lang="en-US" smtClean="0"/>
              <a:pPr/>
              <a:t>14</a:t>
            </a:fld>
            <a:endParaRPr lang="en-US" dirty="0"/>
          </a:p>
        </p:txBody>
      </p:sp>
      <p:pic>
        <p:nvPicPr>
          <p:cNvPr id="7" name="Picture 6" descr="Demandstar website example">
            <a:extLst>
              <a:ext uri="{FF2B5EF4-FFF2-40B4-BE49-F238E27FC236}">
                <a16:creationId xmlns:a16="http://schemas.microsoft.com/office/drawing/2014/main" id="{BAAB8BDE-3A00-6161-2684-30ECA05B8140}"/>
              </a:ext>
            </a:extLst>
          </p:cNvPr>
          <p:cNvPicPr>
            <a:picLocks noChangeAspect="1"/>
          </p:cNvPicPr>
          <p:nvPr/>
        </p:nvPicPr>
        <p:blipFill>
          <a:blip r:embed="rId3"/>
          <a:stretch>
            <a:fillRect/>
          </a:stretch>
        </p:blipFill>
        <p:spPr>
          <a:xfrm>
            <a:off x="447448" y="1590443"/>
            <a:ext cx="7248751" cy="4978883"/>
          </a:xfrm>
          <a:prstGeom prst="rect">
            <a:avLst/>
          </a:prstGeom>
        </p:spPr>
      </p:pic>
    </p:spTree>
    <p:extLst>
      <p:ext uri="{BB962C8B-B14F-4D97-AF65-F5344CB8AC3E}">
        <p14:creationId xmlns:p14="http://schemas.microsoft.com/office/powerpoint/2010/main" val="1529293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370013"/>
          </a:xfrm>
        </p:spPr>
        <p:txBody>
          <a:bodyPr>
            <a:normAutofit fontScale="90000"/>
          </a:bodyPr>
          <a:lstStyle/>
          <a:p>
            <a:r>
              <a:rPr lang="en-US" dirty="0"/>
              <a:t>Additional Resource – </a:t>
            </a:r>
            <a:br>
              <a:rPr lang="en-US" dirty="0"/>
            </a:br>
            <a:r>
              <a:rPr lang="en-US" dirty="0"/>
              <a:t>Purchasing Webpage: </a:t>
            </a:r>
            <a:r>
              <a:rPr lang="en-US" sz="3100" dirty="0">
                <a:hlinkClick r:id="rId3"/>
              </a:rPr>
              <a:t>lcc.edu/purchasing</a:t>
            </a:r>
            <a:endParaRPr lang="en-US" sz="3100" dirty="0"/>
          </a:p>
        </p:txBody>
      </p:sp>
      <p:pic>
        <p:nvPicPr>
          <p:cNvPr id="5" name="Content Placeholder 4" descr="LCC Purchasing website contractor information button location."/>
          <p:cNvPicPr>
            <a:picLocks noGrp="1" noChangeAspect="1"/>
          </p:cNvPicPr>
          <p:nvPr>
            <p:ph idx="1"/>
          </p:nvPr>
        </p:nvPicPr>
        <p:blipFill>
          <a:blip r:embed="rId4"/>
          <a:stretch>
            <a:fillRect/>
          </a:stretch>
        </p:blipFill>
        <p:spPr>
          <a:xfrm>
            <a:off x="457200" y="2132326"/>
            <a:ext cx="8229600" cy="3995111"/>
          </a:xfrm>
          <a:prstGeom prst="rect">
            <a:avLst/>
          </a:prstGeom>
        </p:spPr>
      </p:pic>
      <p:sp>
        <p:nvSpPr>
          <p:cNvPr id="4" name="Slide Number Placeholder 3"/>
          <p:cNvSpPr>
            <a:spLocks noGrp="1"/>
          </p:cNvSpPr>
          <p:nvPr>
            <p:ph type="sldNum" sz="quarter" idx="12"/>
          </p:nvPr>
        </p:nvSpPr>
        <p:spPr/>
        <p:txBody>
          <a:bodyPr/>
          <a:lstStyle/>
          <a:p>
            <a:fld id="{AF51076D-404C-43D8-AB6D-C25801EF00D9}" type="slidenum">
              <a:rPr lang="en-US" smtClean="0"/>
              <a:pPr/>
              <a:t>15</a:t>
            </a:fld>
            <a:endParaRPr lang="en-US" dirty="0"/>
          </a:p>
        </p:txBody>
      </p:sp>
      <p:sp>
        <p:nvSpPr>
          <p:cNvPr id="6" name="Oval 5" descr="Highlight of Contractor Information button"/>
          <p:cNvSpPr/>
          <p:nvPr/>
        </p:nvSpPr>
        <p:spPr>
          <a:xfrm>
            <a:off x="2971800" y="2743199"/>
            <a:ext cx="3048000" cy="366947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6779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0525" y="1066800"/>
            <a:ext cx="8305800" cy="1136361"/>
          </a:xfrm>
        </p:spPr>
        <p:txBody>
          <a:bodyPr>
            <a:noAutofit/>
          </a:bodyPr>
          <a:lstStyle/>
          <a:p>
            <a:pPr algn="ctr"/>
            <a:r>
              <a:rPr lang="en-US" sz="10000" b="1" dirty="0"/>
              <a:t>Thank You</a:t>
            </a:r>
          </a:p>
        </p:txBody>
      </p:sp>
      <p:sp>
        <p:nvSpPr>
          <p:cNvPr id="2" name="Slide Number Placeholder 1"/>
          <p:cNvSpPr>
            <a:spLocks noGrp="1"/>
          </p:cNvSpPr>
          <p:nvPr>
            <p:ph type="sldNum" sz="quarter" idx="12"/>
          </p:nvPr>
        </p:nvSpPr>
        <p:spPr/>
        <p:txBody>
          <a:bodyPr/>
          <a:lstStyle/>
          <a:p>
            <a:fld id="{AF51076D-404C-43D8-AB6D-C25801EF00D9}" type="slidenum">
              <a:rPr lang="en-US" smtClean="0"/>
              <a:pPr/>
              <a:t>16</a:t>
            </a:fld>
            <a:endParaRPr lang="en-US" dirty="0"/>
          </a:p>
        </p:txBody>
      </p:sp>
      <p:pic>
        <p:nvPicPr>
          <p:cNvPr id="3" name="Picture 2" descr="An image that implies asking questions."/>
          <p:cNvPicPr>
            <a:picLocks noChangeAspect="1"/>
          </p:cNvPicPr>
          <p:nvPr/>
        </p:nvPicPr>
        <p:blipFill>
          <a:blip r:embed="rId3"/>
          <a:stretch>
            <a:fillRect/>
          </a:stretch>
        </p:blipFill>
        <p:spPr>
          <a:xfrm>
            <a:off x="971550" y="2378075"/>
            <a:ext cx="7334250" cy="2057400"/>
          </a:xfrm>
          <a:prstGeom prst="rect">
            <a:avLst/>
          </a:prstGeom>
        </p:spPr>
      </p:pic>
      <p:sp>
        <p:nvSpPr>
          <p:cNvPr id="9" name="TextBox 8">
            <a:extLst>
              <a:ext uri="{FF2B5EF4-FFF2-40B4-BE49-F238E27FC236}">
                <a16:creationId xmlns:a16="http://schemas.microsoft.com/office/drawing/2014/main" id="{1755400E-9DB8-AEFF-FB3D-12617AB3A41B}"/>
              </a:ext>
            </a:extLst>
          </p:cNvPr>
          <p:cNvSpPr txBox="1"/>
          <p:nvPr/>
        </p:nvSpPr>
        <p:spPr>
          <a:xfrm>
            <a:off x="685800" y="4440464"/>
            <a:ext cx="4582886" cy="2031325"/>
          </a:xfrm>
          <a:prstGeom prst="rect">
            <a:avLst/>
          </a:prstGeom>
          <a:noFill/>
        </p:spPr>
        <p:txBody>
          <a:bodyPr wrap="square">
            <a:spAutoFit/>
          </a:bodyPr>
          <a:lstStyle/>
          <a:p>
            <a:pPr algn="l" fontAlgn="base"/>
            <a:r>
              <a:rPr lang="en-US" b="1" i="0" dirty="0">
                <a:solidFill>
                  <a:srgbClr val="03617B"/>
                </a:solidFill>
                <a:effectLst/>
                <a:latin typeface="UniversLTStd-Light"/>
              </a:rPr>
              <a:t>Contact Us</a:t>
            </a:r>
          </a:p>
          <a:p>
            <a:pPr algn="l" fontAlgn="base"/>
            <a:r>
              <a:rPr lang="en-US" b="1" i="0" dirty="0">
                <a:solidFill>
                  <a:srgbClr val="03617B"/>
                </a:solidFill>
                <a:effectLst/>
                <a:latin typeface="inherit"/>
              </a:rPr>
              <a:t>Purchasing Department</a:t>
            </a:r>
            <a:br>
              <a:rPr lang="en-US" b="0" i="0" dirty="0">
                <a:solidFill>
                  <a:srgbClr val="03617B"/>
                </a:solidFill>
                <a:effectLst/>
                <a:latin typeface="UniversLTStd"/>
              </a:rPr>
            </a:br>
            <a:r>
              <a:rPr lang="en-US" b="0" i="0" dirty="0">
                <a:solidFill>
                  <a:srgbClr val="03617B"/>
                </a:solidFill>
                <a:effectLst/>
                <a:latin typeface="UniversLTStd"/>
                <a:hlinkClick r:id="rId4">
                  <a:extLst>
                    <a:ext uri="{A12FA001-AC4F-418D-AE19-62706E023703}">
                      <ahyp:hlinkClr xmlns:ahyp="http://schemas.microsoft.com/office/drawing/2018/hyperlinkcolor" val="tx"/>
                    </a:ext>
                  </a:extLst>
                </a:hlinkClick>
              </a:rPr>
              <a:t>Washington Court Place</a:t>
            </a:r>
            <a:r>
              <a:rPr lang="en-US" b="0" i="0" dirty="0">
                <a:solidFill>
                  <a:srgbClr val="03617B"/>
                </a:solidFill>
                <a:effectLst/>
                <a:latin typeface="UniversLTStd"/>
              </a:rPr>
              <a:t>, Suite 202</a:t>
            </a:r>
            <a:br>
              <a:rPr lang="en-US" b="0" i="0" dirty="0">
                <a:solidFill>
                  <a:srgbClr val="03617B"/>
                </a:solidFill>
                <a:effectLst/>
                <a:latin typeface="UniversLTStd"/>
              </a:rPr>
            </a:br>
            <a:r>
              <a:rPr lang="en-US" b="0" i="0" dirty="0">
                <a:solidFill>
                  <a:srgbClr val="03617B"/>
                </a:solidFill>
                <a:effectLst/>
                <a:latin typeface="UniversLTStd"/>
              </a:rPr>
              <a:t>309 N Washington Square</a:t>
            </a:r>
          </a:p>
          <a:p>
            <a:pPr algn="l" fontAlgn="base"/>
            <a:r>
              <a:rPr lang="en-US" b="0" i="0" dirty="0">
                <a:solidFill>
                  <a:srgbClr val="03617B"/>
                </a:solidFill>
                <a:effectLst/>
                <a:latin typeface="UniversLTStd"/>
              </a:rPr>
              <a:t>Main Phone: </a:t>
            </a:r>
            <a:r>
              <a:rPr lang="en-US" b="0" i="0" dirty="0">
                <a:solidFill>
                  <a:srgbClr val="03617B"/>
                </a:solidFill>
                <a:effectLst/>
                <a:latin typeface="UniversLTStd"/>
                <a:hlinkClick r:id="rId5">
                  <a:extLst>
                    <a:ext uri="{A12FA001-AC4F-418D-AE19-62706E023703}">
                      <ahyp:hlinkClr xmlns:ahyp="http://schemas.microsoft.com/office/drawing/2018/hyperlinkcolor" val="tx"/>
                    </a:ext>
                  </a:extLst>
                </a:hlinkClick>
              </a:rPr>
              <a:t>517-483-1785</a:t>
            </a:r>
            <a:br>
              <a:rPr lang="en-US" b="0" i="0" dirty="0">
                <a:solidFill>
                  <a:srgbClr val="03617B"/>
                </a:solidFill>
                <a:effectLst/>
                <a:latin typeface="UniversLTStd"/>
              </a:rPr>
            </a:br>
            <a:r>
              <a:rPr lang="en-US" b="0" i="0" dirty="0">
                <a:solidFill>
                  <a:srgbClr val="03617B"/>
                </a:solidFill>
                <a:effectLst/>
                <a:latin typeface="UniversLTStd"/>
              </a:rPr>
              <a:t>Fax: 517-483-5289</a:t>
            </a:r>
            <a:br>
              <a:rPr lang="en-US" b="0" i="0" dirty="0">
                <a:solidFill>
                  <a:srgbClr val="03617B"/>
                </a:solidFill>
                <a:effectLst/>
                <a:latin typeface="UniversLTStd"/>
              </a:rPr>
            </a:br>
            <a:r>
              <a:rPr lang="en-US" b="0" i="0" dirty="0">
                <a:solidFill>
                  <a:srgbClr val="03617B"/>
                </a:solidFill>
                <a:effectLst/>
                <a:latin typeface="UniversLTStd"/>
              </a:rPr>
              <a:t>Email: </a:t>
            </a:r>
            <a:r>
              <a:rPr lang="en-US" b="0" i="0" dirty="0">
                <a:solidFill>
                  <a:srgbClr val="03617B"/>
                </a:solidFill>
                <a:effectLst/>
                <a:latin typeface="UniversLTStd"/>
                <a:hlinkClick r:id="rId6">
                  <a:extLst>
                    <a:ext uri="{A12FA001-AC4F-418D-AE19-62706E023703}">
                      <ahyp:hlinkClr xmlns:ahyp="http://schemas.microsoft.com/office/drawing/2018/hyperlinkcolor" val="tx"/>
                    </a:ext>
                  </a:extLst>
                </a:hlinkClick>
              </a:rPr>
              <a:t>B-OPS-Purchasing@star.lcc.edu</a:t>
            </a:r>
            <a:endParaRPr lang="en-US" b="0" i="0" dirty="0">
              <a:solidFill>
                <a:srgbClr val="03617B"/>
              </a:solidFill>
              <a:effectLst/>
              <a:latin typeface="UniversLTStd"/>
            </a:endParaRPr>
          </a:p>
        </p:txBody>
      </p:sp>
    </p:spTree>
    <p:extLst>
      <p:ext uri="{BB962C8B-B14F-4D97-AF65-F5344CB8AC3E}">
        <p14:creationId xmlns:p14="http://schemas.microsoft.com/office/powerpoint/2010/main" val="22243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Question #1	</a:t>
            </a:r>
          </a:p>
        </p:txBody>
      </p:sp>
      <p:sp>
        <p:nvSpPr>
          <p:cNvPr id="3" name="Content Placeholder 2"/>
          <p:cNvSpPr>
            <a:spLocks noGrp="1"/>
          </p:cNvSpPr>
          <p:nvPr>
            <p:ph idx="1"/>
          </p:nvPr>
        </p:nvSpPr>
        <p:spPr/>
        <p:txBody>
          <a:bodyPr/>
          <a:lstStyle/>
          <a:p>
            <a:r>
              <a:rPr lang="en-US" dirty="0"/>
              <a:t>Have you done business with Lansing Community College in the past? </a:t>
            </a:r>
          </a:p>
          <a:p>
            <a:pPr marL="0" indent="0">
              <a:buNone/>
            </a:pPr>
            <a:endParaRPr lang="en-US" dirty="0"/>
          </a:p>
          <a:p>
            <a:pPr lvl="1"/>
            <a:r>
              <a:rPr lang="en-US" dirty="0"/>
              <a:t>Yes</a:t>
            </a:r>
          </a:p>
          <a:p>
            <a:pPr marL="393192" lvl="1" indent="0">
              <a:buNone/>
            </a:pPr>
            <a:endParaRPr lang="en-US" dirty="0"/>
          </a:p>
          <a:p>
            <a:pPr lvl="1"/>
            <a:r>
              <a:rPr lang="en-US" dirty="0"/>
              <a:t>No</a:t>
            </a:r>
          </a:p>
          <a:p>
            <a:pPr marL="393192" lvl="1" indent="0">
              <a:buNone/>
            </a:pPr>
            <a:endParaRPr lang="en-US" dirty="0"/>
          </a:p>
          <a:p>
            <a:pPr lvl="1"/>
            <a:r>
              <a:rPr lang="en-US" dirty="0"/>
              <a:t>Unsure </a:t>
            </a:r>
          </a:p>
        </p:txBody>
      </p:sp>
      <p:sp>
        <p:nvSpPr>
          <p:cNvPr id="4" name="Slide Number Placeholder 3"/>
          <p:cNvSpPr>
            <a:spLocks noGrp="1"/>
          </p:cNvSpPr>
          <p:nvPr>
            <p:ph type="sldNum" sz="quarter" idx="12"/>
          </p:nvPr>
        </p:nvSpPr>
        <p:spPr/>
        <p:txBody>
          <a:bodyPr/>
          <a:lstStyle/>
          <a:p>
            <a:fld id="{AF51076D-404C-43D8-AB6D-C25801EF00D9}" type="slidenum">
              <a:rPr lang="en-US" smtClean="0"/>
              <a:pPr/>
              <a:t>2</a:t>
            </a:fld>
            <a:endParaRPr lang="en-US" dirty="0"/>
          </a:p>
        </p:txBody>
      </p:sp>
    </p:spTree>
    <p:extLst>
      <p:ext uri="{BB962C8B-B14F-4D97-AF65-F5344CB8AC3E}">
        <p14:creationId xmlns:p14="http://schemas.microsoft.com/office/powerpoint/2010/main" val="404265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Questions #2	</a:t>
            </a:r>
          </a:p>
        </p:txBody>
      </p:sp>
      <p:sp>
        <p:nvSpPr>
          <p:cNvPr id="3" name="Content Placeholder 2"/>
          <p:cNvSpPr>
            <a:spLocks noGrp="1"/>
          </p:cNvSpPr>
          <p:nvPr>
            <p:ph idx="1"/>
          </p:nvPr>
        </p:nvSpPr>
        <p:spPr/>
        <p:txBody>
          <a:bodyPr/>
          <a:lstStyle/>
          <a:p>
            <a:r>
              <a:rPr lang="en-US" dirty="0"/>
              <a:t>How would you categorize your offered product and/or services?</a:t>
            </a:r>
          </a:p>
          <a:p>
            <a:pPr marL="0" indent="0">
              <a:buNone/>
            </a:pPr>
            <a:endParaRPr lang="en-US" dirty="0"/>
          </a:p>
          <a:p>
            <a:pPr lvl="1"/>
            <a:r>
              <a:rPr lang="en-US" dirty="0"/>
              <a:t>Construction</a:t>
            </a:r>
          </a:p>
          <a:p>
            <a:pPr lvl="1"/>
            <a:r>
              <a:rPr lang="en-US" dirty="0"/>
              <a:t>Educational</a:t>
            </a:r>
          </a:p>
          <a:p>
            <a:pPr lvl="1"/>
            <a:r>
              <a:rPr lang="en-US" dirty="0"/>
              <a:t>Information Technology</a:t>
            </a:r>
          </a:p>
          <a:p>
            <a:pPr lvl="1"/>
            <a:r>
              <a:rPr lang="en-US" dirty="0"/>
              <a:t>Office or Administrative Supplies</a:t>
            </a:r>
          </a:p>
          <a:p>
            <a:pPr lvl="1"/>
            <a:r>
              <a:rPr lang="en-US" dirty="0"/>
              <a:t>Other</a:t>
            </a:r>
          </a:p>
        </p:txBody>
      </p:sp>
      <p:sp>
        <p:nvSpPr>
          <p:cNvPr id="4" name="Slide Number Placeholder 3"/>
          <p:cNvSpPr>
            <a:spLocks noGrp="1"/>
          </p:cNvSpPr>
          <p:nvPr>
            <p:ph type="sldNum" sz="quarter" idx="12"/>
          </p:nvPr>
        </p:nvSpPr>
        <p:spPr/>
        <p:txBody>
          <a:bodyPr/>
          <a:lstStyle/>
          <a:p>
            <a:fld id="{AF51076D-404C-43D8-AB6D-C25801EF00D9}" type="slidenum">
              <a:rPr lang="en-US" smtClean="0"/>
              <a:pPr/>
              <a:t>3</a:t>
            </a:fld>
            <a:endParaRPr lang="en-US" dirty="0"/>
          </a:p>
        </p:txBody>
      </p:sp>
    </p:spTree>
    <p:extLst>
      <p:ext uri="{BB962C8B-B14F-4D97-AF65-F5344CB8AC3E}">
        <p14:creationId xmlns:p14="http://schemas.microsoft.com/office/powerpoint/2010/main" val="181279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Who are we and what do we purchase?</a:t>
            </a:r>
            <a:br>
              <a:rPr lang="en-US" sz="4000" b="1" dirty="0"/>
            </a:br>
            <a:r>
              <a:rPr lang="en-US" sz="4000" b="1" dirty="0"/>
              <a:t>	</a:t>
            </a:r>
            <a:r>
              <a:rPr lang="en-US" sz="3600" b="1" dirty="0">
                <a:solidFill>
                  <a:schemeClr val="accent6">
                    <a:lumMod val="75000"/>
                  </a:schemeClr>
                </a:solidFill>
              </a:rPr>
              <a:t>Central Procurement Office for the College </a:t>
            </a: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Autofit/>
          </a:bodyPr>
          <a:lstStyle/>
          <a:p>
            <a:pPr marL="0" indent="0" algn="just">
              <a:buNone/>
            </a:pPr>
            <a:r>
              <a:rPr lang="en-US" sz="29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Furniture</a:t>
            </a:r>
            <a:r>
              <a:rPr lang="en-US" sz="29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2900" dirty="0"/>
              <a:t>• </a:t>
            </a:r>
            <a:r>
              <a:rPr lang="en-US" sz="2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Electrical</a:t>
            </a:r>
            <a:r>
              <a:rPr lang="en-US" sz="2900" dirty="0"/>
              <a:t> </a:t>
            </a:r>
            <a:r>
              <a:rPr lang="en-US" sz="2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Supplies</a:t>
            </a:r>
            <a:r>
              <a:rPr lang="en-US" sz="2900" dirty="0"/>
              <a:t> • </a:t>
            </a:r>
            <a:r>
              <a:rPr lang="en-US" sz="29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Cleaning Materials </a:t>
            </a:r>
            <a:r>
              <a:rPr lang="en-US" sz="2900" dirty="0"/>
              <a:t>• </a:t>
            </a:r>
            <a:r>
              <a:rPr lang="en-US" sz="2900" b="1" dirty="0">
                <a:ln w="9525">
                  <a:solidFill>
                    <a:schemeClr val="bg1"/>
                  </a:solidFill>
                  <a:prstDash val="solid"/>
                </a:ln>
                <a:solidFill>
                  <a:schemeClr val="tx1"/>
                </a:solidFill>
                <a:effectLst>
                  <a:outerShdw blurRad="12700" dist="38100" dir="2700000" algn="tl" rotWithShape="0">
                    <a:schemeClr val="bg1">
                      <a:lumMod val="50000"/>
                    </a:schemeClr>
                  </a:outerShdw>
                </a:effectLst>
              </a:rPr>
              <a:t>Computers </a:t>
            </a:r>
            <a:r>
              <a:rPr lang="en-US" sz="2900" dirty="0"/>
              <a:t>• </a:t>
            </a:r>
            <a:r>
              <a:rPr lang="en-US" sz="2900" b="1" spc="50" dirty="0">
                <a:ln w="9525" cmpd="sng">
                  <a:solidFill>
                    <a:schemeClr val="accent1"/>
                  </a:solidFill>
                  <a:prstDash val="solid"/>
                </a:ln>
                <a:solidFill>
                  <a:srgbClr val="70AD47">
                    <a:tint val="1000"/>
                  </a:srgbClr>
                </a:solidFill>
                <a:effectLst>
                  <a:glow rad="38100">
                    <a:schemeClr val="accent1">
                      <a:alpha val="40000"/>
                    </a:schemeClr>
                  </a:glow>
                </a:effectLst>
              </a:rPr>
              <a:t>Equipment</a:t>
            </a:r>
            <a:r>
              <a:rPr lang="en-US" sz="2900" dirty="0"/>
              <a:t> • Vehicles • </a:t>
            </a:r>
            <a:r>
              <a:rPr lang="en-US" sz="29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Uniforms </a:t>
            </a:r>
            <a:r>
              <a:rPr lang="en-US" sz="2900" dirty="0"/>
              <a:t>• </a:t>
            </a:r>
            <a:r>
              <a:rPr lang="en-US" sz="2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Advertising</a:t>
            </a:r>
            <a:r>
              <a:rPr lang="en-US" sz="2900" dirty="0"/>
              <a:t> • </a:t>
            </a:r>
            <a:r>
              <a:rPr lang="en-US" sz="29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Promotional Products </a:t>
            </a:r>
            <a:r>
              <a:rPr lang="en-US" sz="2900" dirty="0">
                <a:ln w="0"/>
                <a:gradFill>
                  <a:gsLst>
                    <a:gs pos="21000">
                      <a:srgbClr val="53575C"/>
                    </a:gs>
                    <a:gs pos="88000">
                      <a:srgbClr val="C5C7CA"/>
                    </a:gs>
                  </a:gsLst>
                  <a:lin ang="5400000"/>
                </a:gradFill>
              </a:rPr>
              <a:t>Books</a:t>
            </a:r>
            <a:r>
              <a:rPr lang="en-US" sz="2900" dirty="0"/>
              <a:t> • Office Supplies • Auto Parts • </a:t>
            </a:r>
            <a:r>
              <a:rPr lang="en-US" sz="2900" b="1" dirty="0">
                <a:ln w="9525">
                  <a:solidFill>
                    <a:schemeClr val="bg1"/>
                  </a:solidFill>
                  <a:prstDash val="solid"/>
                </a:ln>
                <a:solidFill>
                  <a:schemeClr val="tx1"/>
                </a:solidFill>
                <a:effectLst>
                  <a:outerShdw blurRad="12700" dist="38100" dir="2700000" algn="tl" rotWithShape="0">
                    <a:schemeClr val="bg1">
                      <a:lumMod val="50000"/>
                    </a:schemeClr>
                  </a:outerShdw>
                </a:effectLst>
              </a:rPr>
              <a:t>Auditing Services • </a:t>
            </a:r>
            <a:r>
              <a:rPr lang="en-US" sz="2900" b="1" spc="50" dirty="0">
                <a:ln w="9525" cmpd="sng">
                  <a:solidFill>
                    <a:schemeClr val="accent1"/>
                  </a:solidFill>
                  <a:prstDash val="solid"/>
                </a:ln>
                <a:solidFill>
                  <a:srgbClr val="70AD47">
                    <a:tint val="1000"/>
                  </a:srgbClr>
                </a:solidFill>
                <a:effectLst>
                  <a:glow rad="38100">
                    <a:schemeClr val="accent1">
                      <a:alpha val="40000"/>
                    </a:schemeClr>
                  </a:glow>
                </a:effectLst>
              </a:rPr>
              <a:t>Software </a:t>
            </a:r>
            <a:r>
              <a:rPr lang="en-US" sz="2900" dirty="0"/>
              <a:t>•</a:t>
            </a:r>
            <a:r>
              <a:rPr lang="en-US" sz="2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r>
              <a:rPr lang="en-US" sz="29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Hardware </a:t>
            </a:r>
            <a:r>
              <a:rPr lang="en-US" sz="2900" dirty="0"/>
              <a:t>•</a:t>
            </a:r>
            <a:r>
              <a:rPr lang="en-US" sz="29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2900" dirty="0">
                <a:ln w="0"/>
                <a:gradFill>
                  <a:gsLst>
                    <a:gs pos="21000">
                      <a:srgbClr val="53575C"/>
                    </a:gs>
                    <a:gs pos="88000">
                      <a:srgbClr val="C5C7CA"/>
                    </a:gs>
                  </a:gsLst>
                  <a:lin ang="5400000"/>
                </a:gradFill>
              </a:rPr>
              <a:t>Maintenance</a:t>
            </a:r>
            <a:r>
              <a:rPr lang="en-US" sz="2900" dirty="0"/>
              <a:t> • </a:t>
            </a:r>
            <a:r>
              <a:rPr lang="en-US" sz="2900" dirty="0">
                <a:solidFill>
                  <a:schemeClr val="accent2"/>
                </a:solidFill>
              </a:rPr>
              <a:t>Janitorial</a:t>
            </a:r>
            <a:r>
              <a:rPr lang="en-US" sz="2900" dirty="0"/>
              <a:t> Services• </a:t>
            </a:r>
            <a:r>
              <a:rPr lang="en-US" sz="29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Lighting </a:t>
            </a:r>
            <a:r>
              <a:rPr lang="en-US" sz="2900" dirty="0"/>
              <a:t>•</a:t>
            </a:r>
            <a:r>
              <a:rPr lang="en-US" sz="29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2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Consulting Services </a:t>
            </a:r>
            <a:r>
              <a:rPr lang="en-US" sz="2900" dirty="0"/>
              <a:t>•</a:t>
            </a:r>
            <a:r>
              <a:rPr lang="en-US" sz="2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r>
              <a:rPr lang="en-US" sz="29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Advertising </a:t>
            </a:r>
            <a:r>
              <a:rPr lang="en-US" sz="2900" dirty="0"/>
              <a:t>•</a:t>
            </a:r>
            <a:r>
              <a:rPr lang="en-US" sz="29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2900" dirty="0"/>
              <a:t>Apparel • </a:t>
            </a:r>
            <a:r>
              <a:rPr lang="en-US" sz="2900" dirty="0">
                <a:ln w="0"/>
                <a:solidFill>
                  <a:schemeClr val="accent1"/>
                </a:solidFill>
                <a:effectLst>
                  <a:outerShdw blurRad="38100" dist="25400" dir="5400000" algn="ctr" rotWithShape="0">
                    <a:srgbClr val="6E747A">
                      <a:alpha val="43000"/>
                    </a:srgbClr>
                  </a:outerShdw>
                </a:effectLst>
              </a:rPr>
              <a:t>Fire Alarm Services</a:t>
            </a:r>
            <a:r>
              <a:rPr lang="en-US" sz="29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2900" dirty="0"/>
              <a:t>• </a:t>
            </a:r>
            <a:r>
              <a:rPr lang="en-US" sz="2900" dirty="0">
                <a:ln w="0"/>
                <a:gradFill>
                  <a:gsLst>
                    <a:gs pos="21000">
                      <a:srgbClr val="53575C"/>
                    </a:gs>
                    <a:gs pos="88000">
                      <a:srgbClr val="C5C7CA"/>
                    </a:gs>
                  </a:gsLst>
                  <a:lin ang="5400000"/>
                </a:gradFill>
              </a:rPr>
              <a:t>Grounds Maintenance </a:t>
            </a:r>
            <a:r>
              <a:rPr lang="en-US" sz="2900" dirty="0"/>
              <a:t>• </a:t>
            </a:r>
            <a:r>
              <a:rPr lang="en-US" sz="29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Snow Removal </a:t>
            </a:r>
            <a:r>
              <a:rPr lang="en-US" sz="2900" dirty="0"/>
              <a:t>•</a:t>
            </a:r>
            <a:r>
              <a:rPr lang="en-US" sz="29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2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Building Materials </a:t>
            </a:r>
            <a:r>
              <a:rPr lang="en-US" sz="2900" dirty="0"/>
              <a:t>•</a:t>
            </a:r>
            <a:r>
              <a:rPr lang="en-US" sz="29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r>
              <a:rPr lang="en-US" sz="29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Hand Tools </a:t>
            </a:r>
            <a:r>
              <a:rPr lang="en-US" sz="2900" dirty="0"/>
              <a:t>•</a:t>
            </a:r>
            <a:r>
              <a:rPr lang="en-US" sz="29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29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Phones</a:t>
            </a:r>
          </a:p>
        </p:txBody>
      </p:sp>
      <p:sp>
        <p:nvSpPr>
          <p:cNvPr id="4" name="Slide Number Placeholder 3"/>
          <p:cNvSpPr>
            <a:spLocks noGrp="1"/>
          </p:cNvSpPr>
          <p:nvPr>
            <p:ph type="sldNum" sz="quarter" idx="12"/>
          </p:nvPr>
        </p:nvSpPr>
        <p:spPr/>
        <p:txBody>
          <a:bodyPr/>
          <a:lstStyle/>
          <a:p>
            <a:fld id="{AF51076D-404C-43D8-AB6D-C25801EF00D9}" type="slidenum">
              <a:rPr lang="en-US" smtClean="0"/>
              <a:pPr/>
              <a:t>4</a:t>
            </a:fld>
            <a:endParaRPr lang="en-US" dirty="0"/>
          </a:p>
        </p:txBody>
      </p:sp>
    </p:spTree>
    <p:extLst>
      <p:ext uri="{BB962C8B-B14F-4D97-AF65-F5344CB8AC3E}">
        <p14:creationId xmlns:p14="http://schemas.microsoft.com/office/powerpoint/2010/main" val="99978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What begins the Purchasing Process?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a:t>A need for a commodity or service is developed;</a:t>
            </a:r>
          </a:p>
          <a:p>
            <a:pPr>
              <a:buFont typeface="Wingdings" panose="05000000000000000000" pitchFamily="2" charset="2"/>
              <a:buChar char="Ø"/>
            </a:pPr>
            <a:r>
              <a:rPr lang="en-US" sz="2400" dirty="0"/>
              <a:t>Proper internal approvals are received;</a:t>
            </a:r>
          </a:p>
          <a:p>
            <a:pPr>
              <a:buFont typeface="Wingdings" panose="05000000000000000000" pitchFamily="2" charset="2"/>
              <a:buChar char="Ø"/>
            </a:pPr>
            <a:r>
              <a:rPr lang="en-US" sz="2400" dirty="0"/>
              <a:t>A requisition is submitted to the Purchasing Department;</a:t>
            </a:r>
          </a:p>
          <a:p>
            <a:pPr>
              <a:buFont typeface="Wingdings" panose="05000000000000000000" pitchFamily="2" charset="2"/>
              <a:buChar char="Ø"/>
            </a:pPr>
            <a:r>
              <a:rPr lang="en-US" sz="2400" dirty="0"/>
              <a:t>If the request is below $4,999 a purchase order is created; </a:t>
            </a:r>
          </a:p>
          <a:p>
            <a:pPr>
              <a:buFont typeface="Wingdings" panose="05000000000000000000" pitchFamily="2" charset="2"/>
              <a:buChar char="Ø"/>
            </a:pPr>
            <a:r>
              <a:rPr lang="en-US" sz="2400" dirty="0"/>
              <a:t>If the request is in excess of $4,999 a solicitation process will begin;</a:t>
            </a:r>
          </a:p>
          <a:p>
            <a:pPr>
              <a:buFont typeface="Wingdings" panose="05000000000000000000" pitchFamily="2" charset="2"/>
              <a:buChar char="Ø"/>
            </a:pPr>
            <a:r>
              <a:rPr lang="en-US" sz="2400" dirty="0"/>
              <a:t>Purchases greater than or equal to $100,000 are subject to Board of Trustees Approval.</a:t>
            </a:r>
          </a:p>
        </p:txBody>
      </p:sp>
      <p:sp>
        <p:nvSpPr>
          <p:cNvPr id="4" name="Slide Number Placeholder 3"/>
          <p:cNvSpPr>
            <a:spLocks noGrp="1"/>
          </p:cNvSpPr>
          <p:nvPr>
            <p:ph type="sldNum" sz="quarter" idx="12"/>
          </p:nvPr>
        </p:nvSpPr>
        <p:spPr/>
        <p:txBody>
          <a:bodyPr/>
          <a:lstStyle/>
          <a:p>
            <a:fld id="{AF51076D-404C-43D8-AB6D-C25801EF00D9}" type="slidenum">
              <a:rPr lang="en-US" smtClean="0"/>
              <a:pPr/>
              <a:t>5</a:t>
            </a:fld>
            <a:endParaRPr lang="en-US" dirty="0"/>
          </a:p>
        </p:txBody>
      </p:sp>
    </p:spTree>
    <p:extLst>
      <p:ext uri="{BB962C8B-B14F-4D97-AF65-F5344CB8AC3E}">
        <p14:creationId xmlns:p14="http://schemas.microsoft.com/office/powerpoint/2010/main" val="289829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t>Non-Competitive Purchases (&lt;$5,000)</a:t>
            </a:r>
            <a:endParaRPr lang="en-US" sz="4400" dirty="0"/>
          </a:p>
        </p:txBody>
      </p:sp>
      <p:sp>
        <p:nvSpPr>
          <p:cNvPr id="10" name="Content Placeholder 9"/>
          <p:cNvSpPr>
            <a:spLocks noGrp="1"/>
          </p:cNvSpPr>
          <p:nvPr>
            <p:ph idx="1"/>
          </p:nvPr>
        </p:nvSpPr>
        <p:spPr/>
        <p:txBody>
          <a:bodyPr numCol="2">
            <a:normAutofit/>
          </a:bodyPr>
          <a:lstStyle/>
          <a:p>
            <a:pPr lvl="2">
              <a:buFont typeface="Wingdings" panose="05000000000000000000" pitchFamily="2" charset="2"/>
              <a:buChar char="Ø"/>
            </a:pPr>
            <a:r>
              <a:rPr lang="en-US" sz="2400" dirty="0"/>
              <a:t>Purchasing Card Transactions</a:t>
            </a:r>
          </a:p>
          <a:p>
            <a:pPr lvl="2" algn="just">
              <a:buFont typeface="Wingdings" panose="05000000000000000000" pitchFamily="2" charset="2"/>
              <a:buChar char="Ø"/>
            </a:pPr>
            <a:r>
              <a:rPr lang="en-US" sz="2400" dirty="0"/>
              <a:t>Memberships</a:t>
            </a:r>
          </a:p>
          <a:p>
            <a:pPr lvl="2" algn="just">
              <a:buFont typeface="Wingdings" panose="05000000000000000000" pitchFamily="2" charset="2"/>
              <a:buChar char="Ø"/>
            </a:pPr>
            <a:r>
              <a:rPr lang="en-US" sz="2400" dirty="0"/>
              <a:t>Sponsorships</a:t>
            </a:r>
          </a:p>
          <a:p>
            <a:pPr lvl="2" algn="just">
              <a:buFont typeface="Wingdings" panose="05000000000000000000" pitchFamily="2" charset="2"/>
              <a:buChar char="Ø"/>
            </a:pPr>
            <a:r>
              <a:rPr lang="en-US" sz="2400" dirty="0"/>
              <a:t>Event Registrations</a:t>
            </a:r>
          </a:p>
          <a:p>
            <a:pPr lvl="2" algn="just">
              <a:buFont typeface="Wingdings" panose="05000000000000000000" pitchFamily="2" charset="2"/>
              <a:buChar char="Ø"/>
            </a:pPr>
            <a:r>
              <a:rPr lang="en-US" sz="2400" dirty="0"/>
              <a:t>Professional Development</a:t>
            </a:r>
          </a:p>
          <a:p>
            <a:pPr lvl="2" algn="just">
              <a:buFont typeface="Wingdings" panose="05000000000000000000" pitchFamily="2" charset="2"/>
              <a:buChar char="Ø"/>
            </a:pPr>
            <a:r>
              <a:rPr lang="en-US" sz="2400" dirty="0"/>
              <a:t>Performing Arts Scripts</a:t>
            </a:r>
          </a:p>
          <a:p>
            <a:pPr marL="667512" lvl="2" indent="0" algn="just">
              <a:buNone/>
            </a:pPr>
            <a:endParaRPr lang="en-US" sz="2400" dirty="0"/>
          </a:p>
          <a:p>
            <a:pPr marL="667512" lvl="2" indent="0" algn="just">
              <a:buNone/>
            </a:pPr>
            <a:endParaRPr lang="en-US" sz="2400" dirty="0"/>
          </a:p>
          <a:p>
            <a:pPr lvl="2" algn="just">
              <a:buFont typeface="Wingdings" panose="05000000000000000000" pitchFamily="2" charset="2"/>
              <a:buChar char="Ø"/>
            </a:pPr>
            <a:r>
              <a:rPr lang="en-US" sz="2400" dirty="0"/>
              <a:t>Performing Arts Props</a:t>
            </a:r>
          </a:p>
          <a:p>
            <a:pPr lvl="2" algn="just">
              <a:buFont typeface="Wingdings" panose="05000000000000000000" pitchFamily="2" charset="2"/>
              <a:buChar char="Ø"/>
            </a:pPr>
            <a:r>
              <a:rPr lang="en-US" sz="2400" dirty="0"/>
              <a:t>Rental Cars</a:t>
            </a:r>
          </a:p>
          <a:p>
            <a:pPr lvl="2" algn="just">
              <a:buFont typeface="Wingdings" panose="05000000000000000000" pitchFamily="2" charset="2"/>
              <a:buChar char="Ø"/>
            </a:pPr>
            <a:r>
              <a:rPr lang="en-US" sz="2400" dirty="0"/>
              <a:t>Venue Rental</a:t>
            </a:r>
          </a:p>
          <a:p>
            <a:pPr lvl="2" algn="just">
              <a:buFont typeface="Wingdings" panose="05000000000000000000" pitchFamily="2" charset="2"/>
              <a:buChar char="Ø"/>
            </a:pPr>
            <a:r>
              <a:rPr lang="en-US" sz="2400" dirty="0"/>
              <a:t>Misc. Goods</a:t>
            </a:r>
          </a:p>
          <a:p>
            <a:pPr lvl="2" algn="just">
              <a:buFont typeface="Wingdings" panose="05000000000000000000" pitchFamily="2" charset="2"/>
              <a:buChar char="Ø"/>
            </a:pPr>
            <a:r>
              <a:rPr lang="en-US" sz="2400" dirty="0"/>
              <a:t>Misc. Services</a:t>
            </a:r>
          </a:p>
          <a:p>
            <a:pPr lvl="2" algn="just">
              <a:buFont typeface="Wingdings" panose="05000000000000000000" pitchFamily="2" charset="2"/>
              <a:buChar char="Ø"/>
            </a:pPr>
            <a:r>
              <a:rPr lang="en-US" sz="2400" dirty="0"/>
              <a:t>Emergency Purchases</a:t>
            </a:r>
          </a:p>
        </p:txBody>
      </p:sp>
      <p:sp>
        <p:nvSpPr>
          <p:cNvPr id="4" name="Slide Number Placeholder 3"/>
          <p:cNvSpPr>
            <a:spLocks noGrp="1"/>
          </p:cNvSpPr>
          <p:nvPr>
            <p:ph type="sldNum" sz="quarter" idx="12"/>
          </p:nvPr>
        </p:nvSpPr>
        <p:spPr/>
        <p:txBody>
          <a:bodyPr/>
          <a:lstStyle/>
          <a:p>
            <a:fld id="{AF51076D-404C-43D8-AB6D-C25801EF00D9}" type="slidenum">
              <a:rPr lang="en-US" smtClean="0"/>
              <a:pPr/>
              <a:t>6</a:t>
            </a:fld>
            <a:endParaRPr lang="en-US" dirty="0"/>
          </a:p>
        </p:txBody>
      </p:sp>
      <p:sp>
        <p:nvSpPr>
          <p:cNvPr id="3" name="TextBox 2"/>
          <p:cNvSpPr txBox="1"/>
          <p:nvPr/>
        </p:nvSpPr>
        <p:spPr>
          <a:xfrm>
            <a:off x="1305464" y="5601811"/>
            <a:ext cx="6771736" cy="738664"/>
          </a:xfrm>
          <a:prstGeom prst="rect">
            <a:avLst/>
          </a:prstGeom>
          <a:noFill/>
        </p:spPr>
        <p:txBody>
          <a:bodyPr wrap="square" rtlCol="0">
            <a:spAutoFit/>
          </a:bodyPr>
          <a:lstStyle/>
          <a:p>
            <a:r>
              <a:rPr lang="en-US" sz="1400" dirty="0"/>
              <a:t>Note:  Very few purchases fall into this category. Interested Contractors/Vendors can submit product brochures and request meetings through the Purchasing Department at </a:t>
            </a:r>
            <a:r>
              <a:rPr lang="en-US" sz="1400" dirty="0" err="1"/>
              <a:t>B-Ops-Purchasing@star</a:t>
            </a:r>
            <a:r>
              <a:rPr lang="en-US" sz="1400" dirty="0"/>
              <a:t>. lcc.edu.</a:t>
            </a:r>
          </a:p>
        </p:txBody>
      </p:sp>
    </p:spTree>
    <p:extLst>
      <p:ext uri="{BB962C8B-B14F-4D97-AF65-F5344CB8AC3E}">
        <p14:creationId xmlns:p14="http://schemas.microsoft.com/office/powerpoint/2010/main" val="79003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4400" b="1" dirty="0"/>
              <a:t>Competitive Purchases (&gt;=$5,000)</a:t>
            </a:r>
            <a:endParaRPr lang="en-US" sz="4400" dirty="0"/>
          </a:p>
        </p:txBody>
      </p:sp>
      <p:sp>
        <p:nvSpPr>
          <p:cNvPr id="10" name="Content Placeholder 9"/>
          <p:cNvSpPr>
            <a:spLocks noGrp="1"/>
          </p:cNvSpPr>
          <p:nvPr>
            <p:ph idx="1"/>
          </p:nvPr>
        </p:nvSpPr>
        <p:spPr>
          <a:xfrm>
            <a:off x="457200" y="1684350"/>
            <a:ext cx="8229600" cy="4640250"/>
          </a:xfrm>
        </p:spPr>
        <p:txBody>
          <a:bodyPr numCol="1">
            <a:normAutofit/>
          </a:bodyPr>
          <a:lstStyle/>
          <a:p>
            <a:pPr>
              <a:buFont typeface="Wingdings" panose="05000000000000000000" pitchFamily="2" charset="2"/>
              <a:buChar char="Ø"/>
            </a:pPr>
            <a:r>
              <a:rPr lang="en-US" sz="2400" dirty="0"/>
              <a:t>Competitive Solicitations are posted at </a:t>
            </a:r>
            <a:r>
              <a:rPr lang="en-US" sz="2400" dirty="0">
                <a:hlinkClick r:id="rId3"/>
              </a:rPr>
              <a:t>www.demandstar.com</a:t>
            </a:r>
            <a:r>
              <a:rPr lang="en-US" sz="2400" dirty="0"/>
              <a:t> or </a:t>
            </a:r>
            <a:r>
              <a:rPr lang="en-US" sz="2400" dirty="0">
                <a:hlinkClick r:id="rId4"/>
              </a:rPr>
              <a:t>www.bidnetdirect.com</a:t>
            </a:r>
            <a:endParaRPr lang="en-US" sz="2400" dirty="0"/>
          </a:p>
          <a:p>
            <a:pPr lvl="1">
              <a:buFont typeface="Wingdings" panose="05000000000000000000" pitchFamily="2" charset="2"/>
              <a:buChar char="Ø"/>
            </a:pPr>
            <a:r>
              <a:rPr lang="en-US" dirty="0"/>
              <a:t>RFQ:  Request for Quotation </a:t>
            </a:r>
            <a:r>
              <a:rPr lang="en-US" sz="1400" dirty="0"/>
              <a:t>(Common Commodities/ One-Time Purchase)</a:t>
            </a:r>
          </a:p>
          <a:p>
            <a:pPr lvl="1">
              <a:buFont typeface="Wingdings" panose="05000000000000000000" pitchFamily="2" charset="2"/>
              <a:buChar char="Ø"/>
            </a:pPr>
            <a:r>
              <a:rPr lang="en-US" dirty="0"/>
              <a:t>ITB:  Invitation to Bid </a:t>
            </a:r>
            <a:r>
              <a:rPr lang="en-US" sz="1400" dirty="0"/>
              <a:t>(Common Commodities/ One-Time Large Dollar Purchase or Longer Term Purchase)</a:t>
            </a:r>
          </a:p>
          <a:p>
            <a:pPr lvl="1">
              <a:buFont typeface="Wingdings" panose="05000000000000000000" pitchFamily="2" charset="2"/>
              <a:buChar char="Ø"/>
            </a:pPr>
            <a:r>
              <a:rPr lang="en-US" dirty="0"/>
              <a:t>RFP:  Request for Proposal </a:t>
            </a:r>
            <a:r>
              <a:rPr lang="en-US" sz="1400" dirty="0"/>
              <a:t>(Specialized Product/ One-Time Purchase or Longer Term Purchase)</a:t>
            </a:r>
          </a:p>
          <a:p>
            <a:pPr lvl="1">
              <a:buFont typeface="Wingdings" panose="05000000000000000000" pitchFamily="2" charset="2"/>
              <a:buChar char="Ø"/>
            </a:pPr>
            <a:r>
              <a:rPr lang="en-US" dirty="0"/>
              <a:t>RFI:  Request for Information </a:t>
            </a:r>
            <a:r>
              <a:rPr lang="en-US" sz="1400" dirty="0"/>
              <a:t>(Posted when input is needed from the vendor community prior to posting ITB or RFP)</a:t>
            </a:r>
          </a:p>
          <a:p>
            <a:pPr>
              <a:buFont typeface="Wingdings" panose="05000000000000000000" pitchFamily="2" charset="2"/>
              <a:buChar char="Ø"/>
            </a:pPr>
            <a:r>
              <a:rPr lang="en-US" sz="2400" dirty="0"/>
              <a:t>Interested Contractors/Vendors must register with the site in order to view and respond to solicitations.</a:t>
            </a:r>
            <a:endParaRPr lang="en-US" sz="2900" dirty="0"/>
          </a:p>
        </p:txBody>
      </p:sp>
      <p:sp>
        <p:nvSpPr>
          <p:cNvPr id="4" name="Slide Number Placeholder 3"/>
          <p:cNvSpPr>
            <a:spLocks noGrp="1"/>
          </p:cNvSpPr>
          <p:nvPr>
            <p:ph type="sldNum" sz="quarter" idx="12"/>
          </p:nvPr>
        </p:nvSpPr>
        <p:spPr/>
        <p:txBody>
          <a:bodyPr/>
          <a:lstStyle/>
          <a:p>
            <a:fld id="{AF51076D-404C-43D8-AB6D-C25801EF00D9}" type="slidenum">
              <a:rPr lang="en-US" smtClean="0"/>
              <a:pPr/>
              <a:t>7</a:t>
            </a:fld>
            <a:endParaRPr lang="en-US" dirty="0"/>
          </a:p>
        </p:txBody>
      </p:sp>
      <p:sp>
        <p:nvSpPr>
          <p:cNvPr id="3" name="TextBox 2"/>
          <p:cNvSpPr txBox="1"/>
          <p:nvPr/>
        </p:nvSpPr>
        <p:spPr>
          <a:xfrm>
            <a:off x="685800" y="6013553"/>
            <a:ext cx="5791200" cy="338554"/>
          </a:xfrm>
          <a:prstGeom prst="rect">
            <a:avLst/>
          </a:prstGeom>
          <a:noFill/>
        </p:spPr>
        <p:txBody>
          <a:bodyPr wrap="square" rtlCol="0">
            <a:spAutoFit/>
          </a:bodyPr>
          <a:lstStyle/>
          <a:p>
            <a:r>
              <a:rPr lang="en-US" sz="1600" dirty="0"/>
              <a:t>Note:  Most purchases fall into this category</a:t>
            </a:r>
          </a:p>
        </p:txBody>
      </p:sp>
    </p:spTree>
    <p:extLst>
      <p:ext uri="{BB962C8B-B14F-4D97-AF65-F5344CB8AC3E}">
        <p14:creationId xmlns:p14="http://schemas.microsoft.com/office/powerpoint/2010/main" val="1301820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b="1" dirty="0"/>
              <a:t>Public Bidding Process</a:t>
            </a:r>
          </a:p>
        </p:txBody>
      </p:sp>
      <p:sp>
        <p:nvSpPr>
          <p:cNvPr id="8" name="Content Placeholder 7"/>
          <p:cNvSpPr>
            <a:spLocks noGrp="1"/>
          </p:cNvSpPr>
          <p:nvPr>
            <p:ph idx="1"/>
          </p:nvPr>
        </p:nvSpPr>
        <p:spPr>
          <a:xfrm>
            <a:off x="457200" y="1935480"/>
            <a:ext cx="8229600" cy="4312920"/>
          </a:xfrm>
        </p:spPr>
        <p:txBody>
          <a:bodyPr>
            <a:normAutofit/>
          </a:bodyPr>
          <a:lstStyle/>
          <a:p>
            <a:pPr marL="0" indent="0">
              <a:buNone/>
            </a:pPr>
            <a:r>
              <a:rPr lang="en-US" sz="1800" b="0" i="0" u="none" strike="noStrike" baseline="0" dirty="0">
                <a:solidFill>
                  <a:srgbClr val="5B5F52"/>
                </a:solidFill>
                <a:latin typeface="Avenir LT Std 55 Roman" panose="020B0503020203020204" pitchFamily="34" charset="0"/>
              </a:rPr>
              <a:t>LCC solicitations are posted on either BidNetdirect.com or DemandStar.com. Interested contractors must register with these sites in order to respond to solicitations posted by the College. Both platforms have both free and paid membership options. </a:t>
            </a:r>
          </a:p>
          <a:p>
            <a:pPr marL="0" indent="0">
              <a:buNone/>
            </a:pPr>
            <a:endParaRPr lang="en-US" sz="1800" dirty="0">
              <a:solidFill>
                <a:srgbClr val="5B5F52"/>
              </a:solidFill>
              <a:latin typeface="Avenir LT Std 55 Roman" panose="020B0503020203020204" pitchFamily="34" charset="0"/>
            </a:endParaRPr>
          </a:p>
          <a:p>
            <a:pPr marL="0" indent="0">
              <a:buNone/>
            </a:pPr>
            <a:r>
              <a:rPr lang="en-US" sz="1800" b="1" i="0" u="none" strike="noStrike" baseline="0" dirty="0">
                <a:solidFill>
                  <a:srgbClr val="5B5F52"/>
                </a:solidFill>
                <a:latin typeface="Avenir LT Std 55 Roman" panose="020B0503020203020204" pitchFamily="34" charset="0"/>
              </a:rPr>
              <a:t>BidNetdirect.com </a:t>
            </a:r>
            <a:r>
              <a:rPr lang="en-US" sz="1800" b="0" i="0" u="none" strike="noStrike" baseline="0" dirty="0">
                <a:solidFill>
                  <a:srgbClr val="5B5F52"/>
                </a:solidFill>
                <a:latin typeface="Avenir LT Std 55 Roman" panose="020B0503020203020204" pitchFamily="34" charset="0"/>
              </a:rPr>
              <a:t>Questions regarding the registration process should be directed to support@bidnet.com or 1-800-835-4603.</a:t>
            </a:r>
          </a:p>
          <a:p>
            <a:pPr marL="0" indent="0">
              <a:buNone/>
            </a:pPr>
            <a:endParaRPr lang="en-US" sz="1800" dirty="0">
              <a:solidFill>
                <a:srgbClr val="5B5F52"/>
              </a:solidFill>
              <a:latin typeface="Avenir LT Std 55 Roman" panose="020B0503020203020204" pitchFamily="34" charset="0"/>
            </a:endParaRPr>
          </a:p>
          <a:p>
            <a:pPr marL="0" indent="0">
              <a:buNone/>
            </a:pPr>
            <a:r>
              <a:rPr lang="en-US" sz="1800" b="1" i="0" u="none" strike="noStrike" baseline="0" dirty="0">
                <a:solidFill>
                  <a:srgbClr val="5B5F52"/>
                </a:solidFill>
                <a:latin typeface="Avenir LT Std 55 Roman" panose="020B0503020203020204" pitchFamily="34" charset="0"/>
              </a:rPr>
              <a:t>DemandStar.com </a:t>
            </a:r>
            <a:r>
              <a:rPr lang="en-US" sz="1800" b="0" i="0" u="none" strike="noStrike" baseline="0" dirty="0">
                <a:solidFill>
                  <a:srgbClr val="5B5F52"/>
                </a:solidFill>
                <a:latin typeface="Avenir LT Std 55 Roman" panose="020B0503020203020204" pitchFamily="34" charset="0"/>
              </a:rPr>
              <a:t>Questions regarding the registration process should be directed to hello@demandstar.com or 1-866-273-1863.</a:t>
            </a:r>
            <a:endParaRPr lang="en-US" dirty="0"/>
          </a:p>
          <a:p>
            <a:endParaRPr lang="en-US" dirty="0"/>
          </a:p>
        </p:txBody>
      </p:sp>
      <p:sp>
        <p:nvSpPr>
          <p:cNvPr id="5" name="Slide Number Placeholder 4"/>
          <p:cNvSpPr>
            <a:spLocks noGrp="1"/>
          </p:cNvSpPr>
          <p:nvPr>
            <p:ph type="sldNum" sz="quarter" idx="12"/>
          </p:nvPr>
        </p:nvSpPr>
        <p:spPr/>
        <p:txBody>
          <a:bodyPr/>
          <a:lstStyle/>
          <a:p>
            <a:fld id="{AF51076D-404C-43D8-AB6D-C25801EF00D9}" type="slidenum">
              <a:rPr lang="en-US" smtClean="0"/>
              <a:pPr/>
              <a:t>8</a:t>
            </a:fld>
            <a:endParaRPr lang="en-US" dirty="0"/>
          </a:p>
        </p:txBody>
      </p:sp>
    </p:spTree>
    <p:extLst>
      <p:ext uri="{BB962C8B-B14F-4D97-AF65-F5344CB8AC3E}">
        <p14:creationId xmlns:p14="http://schemas.microsoft.com/office/powerpoint/2010/main" val="2905400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b="1" dirty="0"/>
              <a:t>Registering with MITN</a:t>
            </a:r>
          </a:p>
        </p:txBody>
      </p:sp>
      <p:sp>
        <p:nvSpPr>
          <p:cNvPr id="4" name="Slide Number Placeholder 3"/>
          <p:cNvSpPr>
            <a:spLocks noGrp="1"/>
          </p:cNvSpPr>
          <p:nvPr>
            <p:ph type="sldNum" sz="quarter" idx="12"/>
          </p:nvPr>
        </p:nvSpPr>
        <p:spPr/>
        <p:txBody>
          <a:bodyPr/>
          <a:lstStyle/>
          <a:p>
            <a:fld id="{AF51076D-404C-43D8-AB6D-C25801EF00D9}" type="slidenum">
              <a:rPr lang="en-US" smtClean="0"/>
              <a:pPr/>
              <a:t>9</a:t>
            </a:fld>
            <a:endParaRPr lang="en-US" dirty="0"/>
          </a:p>
        </p:txBody>
      </p:sp>
      <p:pic>
        <p:nvPicPr>
          <p:cNvPr id="5" name="Picture 4" descr="MITN website example">
            <a:extLst>
              <a:ext uri="{FF2B5EF4-FFF2-40B4-BE49-F238E27FC236}">
                <a16:creationId xmlns:a16="http://schemas.microsoft.com/office/drawing/2014/main" id="{A7006FCE-3835-DD6A-DF9B-72B59DC4DBE1}"/>
              </a:ext>
            </a:extLst>
          </p:cNvPr>
          <p:cNvPicPr>
            <a:picLocks noChangeAspect="1"/>
          </p:cNvPicPr>
          <p:nvPr/>
        </p:nvPicPr>
        <p:blipFill>
          <a:blip r:embed="rId3"/>
          <a:stretch>
            <a:fillRect/>
          </a:stretch>
        </p:blipFill>
        <p:spPr>
          <a:xfrm>
            <a:off x="1752600" y="1603928"/>
            <a:ext cx="5453417" cy="4953000"/>
          </a:xfrm>
          <a:prstGeom prst="rect">
            <a:avLst/>
          </a:prstGeom>
        </p:spPr>
      </p:pic>
    </p:spTree>
    <p:extLst>
      <p:ext uri="{BB962C8B-B14F-4D97-AF65-F5344CB8AC3E}">
        <p14:creationId xmlns:p14="http://schemas.microsoft.com/office/powerpoint/2010/main" val="38181553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B5394"/>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7120</TotalTime>
  <Words>782</Words>
  <Application>Microsoft Macintosh PowerPoint</Application>
  <PresentationFormat>On-screen Show (4:3)</PresentationFormat>
  <Paragraphs>107</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Avenir LT Std 55 Roman</vt:lpstr>
      <vt:lpstr>Calibri</vt:lpstr>
      <vt:lpstr>Constantia</vt:lpstr>
      <vt:lpstr>inherit</vt:lpstr>
      <vt:lpstr>UniversLTStd</vt:lpstr>
      <vt:lpstr>UniversLTStd-Light</vt:lpstr>
      <vt:lpstr>Wingdings</vt:lpstr>
      <vt:lpstr>Wingdings 2</vt:lpstr>
      <vt:lpstr>Flow</vt:lpstr>
      <vt:lpstr>How to Do Business with Lansing Community College </vt:lpstr>
      <vt:lpstr>Poll Question #1 </vt:lpstr>
      <vt:lpstr>Poll Questions #2 </vt:lpstr>
      <vt:lpstr>Who are we and what do we purchase?  Central Procurement Office for the College </vt:lpstr>
      <vt:lpstr>What begins the Purchasing Process?</vt:lpstr>
      <vt:lpstr>Non-Competitive Purchases (&lt;$5,000)</vt:lpstr>
      <vt:lpstr>Competitive Purchases (&gt;=$5,000)</vt:lpstr>
      <vt:lpstr>Public Bidding Process</vt:lpstr>
      <vt:lpstr>Registering with MITN</vt:lpstr>
      <vt:lpstr>Registration Guidelines MITN</vt:lpstr>
      <vt:lpstr>Post Registration</vt:lpstr>
      <vt:lpstr>Registering with DemandStar</vt:lpstr>
      <vt:lpstr>Registration Guidelines DemandStar</vt:lpstr>
      <vt:lpstr>Post Registration</vt:lpstr>
      <vt:lpstr>Additional Resource –  Purchasing Webpage: lcc.edu/purchasing</vt:lpstr>
      <vt:lpstr>Thank You</vt:lpstr>
    </vt:vector>
  </TitlesOfParts>
  <Company>LANSING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Administrator Training</dc:title>
  <dc:creator>instimage</dc:creator>
  <cp:lastModifiedBy>Justus Rohlfs</cp:lastModifiedBy>
  <cp:revision>165</cp:revision>
  <cp:lastPrinted>2017-01-23T21:29:16Z</cp:lastPrinted>
  <dcterms:created xsi:type="dcterms:W3CDTF">2012-07-16T14:00:36Z</dcterms:created>
  <dcterms:modified xsi:type="dcterms:W3CDTF">2023-05-08T13:48:27Z</dcterms:modified>
</cp:coreProperties>
</file>