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57" r:id="rId6"/>
    <p:sldId id="258" r:id="rId7"/>
    <p:sldId id="259" r:id="rId8"/>
    <p:sldId id="260" r:id="rId9"/>
    <p:sldId id="261" r:id="rId10"/>
    <p:sldId id="262" r:id="rId11"/>
    <p:sldId id="277" r:id="rId12"/>
    <p:sldId id="288" r:id="rId13"/>
    <p:sldId id="264" r:id="rId14"/>
    <p:sldId id="265" r:id="rId15"/>
    <p:sldId id="266" r:id="rId16"/>
    <p:sldId id="278" r:id="rId17"/>
    <p:sldId id="279" r:id="rId18"/>
    <p:sldId id="280" r:id="rId19"/>
    <p:sldId id="267" r:id="rId20"/>
    <p:sldId id="268" r:id="rId21"/>
    <p:sldId id="269" r:id="rId22"/>
    <p:sldId id="281" r:id="rId23"/>
    <p:sldId id="282" r:id="rId24"/>
    <p:sldId id="270" r:id="rId25"/>
    <p:sldId id="286" r:id="rId26"/>
    <p:sldId id="289" r:id="rId27"/>
    <p:sldId id="272" r:id="rId28"/>
    <p:sldId id="273" r:id="rId29"/>
  </p:sldIdLst>
  <p:sldSz cx="12192000" cy="6858000"/>
  <p:notesSz cx="6858000" cy="9144000"/>
  <p:defaultText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056" userDrawn="1">
          <p15:clr>
            <a:srgbClr val="A4A3A4"/>
          </p15:clr>
        </p15:guide>
        <p15:guide id="2" orient="horz" pos="600" userDrawn="1">
          <p15:clr>
            <a:srgbClr val="A4A3A4"/>
          </p15:clr>
        </p15:guide>
        <p15:guide id="3" orient="horz" pos="2376" userDrawn="1">
          <p15:clr>
            <a:srgbClr val="A4A3A4"/>
          </p15:clr>
        </p15:guide>
        <p15:guide id="4" pos="600" userDrawn="1">
          <p15:clr>
            <a:srgbClr val="A4A3A4"/>
          </p15:clr>
        </p15:guide>
        <p15:guide id="5" pos="6288" userDrawn="1">
          <p15:clr>
            <a:srgbClr val="A4A3A4"/>
          </p15:clr>
        </p15:guide>
        <p15:guide id="6" orient="horz" pos="3696" userDrawn="1">
          <p15:clr>
            <a:srgbClr val="A4A3A4"/>
          </p15:clr>
        </p15:guide>
        <p15:guide id="7" pos="56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46E"/>
    <a:srgbClr val="060E1F"/>
    <a:srgbClr val="F4F9FB"/>
    <a:srgbClr val="002164"/>
    <a:srgbClr val="01226D"/>
    <a:srgbClr val="D9D9D9"/>
    <a:srgbClr val="DA8D17"/>
    <a:srgbClr val="14191D"/>
    <a:srgbClr val="0021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504" y="1128"/>
      </p:cViewPr>
      <p:guideLst>
        <p:guide pos="7056"/>
        <p:guide orient="horz" pos="600"/>
        <p:guide orient="horz" pos="2376"/>
        <p:guide pos="600"/>
        <p:guide pos="6288"/>
        <p:guide orient="horz" pos="3696"/>
        <p:guide pos="56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E17B3-EC14-4F68-B863-8AFBF9AE6B87}" type="datetimeFigureOut">
              <a:rPr lang="en-US" smtClean="0"/>
              <a:t>6/18/2026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36F2E-F067-4A68-A18E-F712352E3519}" type="slidenum">
              <a:rPr lang="en-US" smtClean="0"/>
              <a:t>‹#›</a:t>
            </a:fld>
            <a:endParaRPr lang="en-US"/>
          </a:p>
        </p:txBody>
      </p:sp>
    </p:spTree>
    <p:extLst>
      <p:ext uri="{BB962C8B-B14F-4D97-AF65-F5344CB8AC3E}">
        <p14:creationId xmlns:p14="http://schemas.microsoft.com/office/powerpoint/2010/main" val="3909215251"/>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8"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6" algn="l" defTabSz="914218" rtl="0" eaLnBrk="1" latinLnBrk="0" hangingPunct="1">
      <a:defRPr sz="1200" kern="1200">
        <a:solidFill>
          <a:schemeClr val="tx1"/>
        </a:solidFill>
        <a:latin typeface="+mn-lt"/>
        <a:ea typeface="+mn-ea"/>
        <a:cs typeface="+mn-cs"/>
      </a:defRPr>
    </a:lvl4pPr>
    <a:lvl5pPr marL="1828434" algn="l" defTabSz="914218" rtl="0" eaLnBrk="1" latinLnBrk="0" hangingPunct="1">
      <a:defRPr sz="1200" kern="1200">
        <a:solidFill>
          <a:schemeClr val="tx1"/>
        </a:solidFill>
        <a:latin typeface="+mn-lt"/>
        <a:ea typeface="+mn-ea"/>
        <a:cs typeface="+mn-cs"/>
      </a:defRPr>
    </a:lvl5pPr>
    <a:lvl6pPr marL="2285543" algn="l" defTabSz="914218" rtl="0" eaLnBrk="1" latinLnBrk="0" hangingPunct="1">
      <a:defRPr sz="1200" kern="1200">
        <a:solidFill>
          <a:schemeClr val="tx1"/>
        </a:solidFill>
        <a:latin typeface="+mn-lt"/>
        <a:ea typeface="+mn-ea"/>
        <a:cs typeface="+mn-cs"/>
      </a:defRPr>
    </a:lvl6pPr>
    <a:lvl7pPr marL="2742652"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8"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start with a belief.</a:t>
            </a:r>
          </a:p>
          <a:p>
            <a:r>
              <a:rPr lang="en-US" sz="1200" kern="1200">
                <a:solidFill>
                  <a:schemeClr val="tx1"/>
                </a:solidFill>
                <a:effectLst/>
                <a:latin typeface="+mn-lt"/>
                <a:ea typeface="+mn-ea"/>
                <a:cs typeface="+mn-cs"/>
              </a:rPr>
              <a:t>We believe that every student who walks through our doors, regardless of how their brain works, regardless of how they learn, regardless of how they communicate, deserves not just access to education, but the genuine opportunity to thrive.</a:t>
            </a:r>
          </a:p>
          <a:p>
            <a:r>
              <a:rPr lang="en-US" sz="1200" kern="1200">
                <a:solidFill>
                  <a:schemeClr val="tx1"/>
                </a:solidFill>
                <a:effectLst/>
                <a:latin typeface="+mn-lt"/>
                <a:ea typeface="+mn-ea"/>
                <a:cs typeface="+mn-cs"/>
              </a:rPr>
              <a:t>We believe that “different” isn't less.</a:t>
            </a:r>
          </a:p>
          <a:p>
            <a:r>
              <a:rPr lang="en-US" sz="1200" kern="1200">
                <a:solidFill>
                  <a:schemeClr val="tx1"/>
                </a:solidFill>
                <a:effectLst/>
                <a:latin typeface="+mn-lt"/>
                <a:ea typeface="+mn-ea"/>
                <a:cs typeface="+mn-cs"/>
              </a:rPr>
              <a:t>We believe that when a determined student can't succeed at LCC, the barrier isn't the student. The barrier is the environment.</a:t>
            </a:r>
          </a:p>
          <a:p>
            <a:r>
              <a:rPr lang="en-US" sz="1200" kern="1200">
                <a:solidFill>
                  <a:schemeClr val="tx1"/>
                </a:solidFill>
                <a:effectLst/>
                <a:latin typeface="+mn-lt"/>
                <a:ea typeface="+mn-ea"/>
                <a:cs typeface="+mn-cs"/>
              </a:rPr>
              <a:t>That's what we're here to talk about today. Not a project. Not an initiative. But living out what we say we believe, serving our diverse community with integrity, creating a supportive environment that's truly relevant to every learner, and delivering on our commitment to transformative education.</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1</a:t>
            </a:fld>
            <a:endParaRPr lang="en-US"/>
          </a:p>
        </p:txBody>
      </p:sp>
    </p:spTree>
    <p:extLst>
      <p:ext uri="{BB962C8B-B14F-4D97-AF65-F5344CB8AC3E}">
        <p14:creationId xmlns:p14="http://schemas.microsoft.com/office/powerpoint/2010/main" val="389457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And you, our faculty and staff, you told us something equally important.</a:t>
            </a:r>
          </a:p>
          <a:p>
            <a:r>
              <a:rPr lang="en-US" sz="1200" kern="1200">
                <a:solidFill>
                  <a:schemeClr val="tx1"/>
                </a:solidFill>
                <a:effectLst/>
                <a:latin typeface="+mn-lt"/>
                <a:ea typeface="+mn-ea"/>
                <a:cs typeface="+mn-cs"/>
              </a:rPr>
              <a:t>You told us you want to support these students. You recognize the value of neurodiversity. You understand that this aligns with our mission.</a:t>
            </a:r>
          </a:p>
          <a:p>
            <a:r>
              <a:rPr lang="en-US" sz="1200" kern="1200">
                <a:solidFill>
                  <a:schemeClr val="tx1"/>
                </a:solidFill>
                <a:effectLst/>
                <a:latin typeface="+mn-lt"/>
                <a:ea typeface="+mn-ea"/>
                <a:cs typeface="+mn-cs"/>
              </a:rPr>
              <a:t>But you also told us the truth: You need more training. You need practical strategies. You're saying: "We want to do this work well. Give us the tools."</a:t>
            </a:r>
          </a:p>
          <a:p>
            <a:r>
              <a:rPr lang="en-US" sz="1200" kern="1200">
                <a:solidFill>
                  <a:schemeClr val="tx1"/>
                </a:solidFill>
                <a:effectLst/>
                <a:latin typeface="+mn-lt"/>
                <a:ea typeface="+mn-ea"/>
                <a:cs typeface="+mn-cs"/>
              </a:rPr>
              <a:t>The report documents a "strong call for structured professional development and training to better support neurodivergent learners."</a:t>
            </a:r>
          </a:p>
          <a:p>
            <a:r>
              <a:rPr lang="en-US" sz="1200" kern="1200">
                <a:solidFill>
                  <a:schemeClr val="tx1"/>
                </a:solidFill>
                <a:effectLst/>
                <a:latin typeface="+mn-lt"/>
                <a:ea typeface="+mn-ea"/>
                <a:cs typeface="+mn-cs"/>
              </a:rPr>
              <a:t>That's exactly what we're going to do.</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10</a:t>
            </a:fld>
            <a:endParaRPr lang="en-US"/>
          </a:p>
        </p:txBody>
      </p:sp>
    </p:spTree>
    <p:extLst>
      <p:ext uri="{BB962C8B-B14F-4D97-AF65-F5344CB8AC3E}">
        <p14:creationId xmlns:p14="http://schemas.microsoft.com/office/powerpoint/2010/main" val="180243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Imagine a student walking into their first class, and the syllabus is organized the way their brain actually processes information. Clear expectations. Predictable structure. No guessing games.</a:t>
            </a:r>
          </a:p>
          <a:p>
            <a:r>
              <a:rPr lang="en-US" sz="1200" kern="1200">
                <a:solidFill>
                  <a:schemeClr val="tx1"/>
                </a:solidFill>
                <a:effectLst/>
                <a:latin typeface="+mn-lt"/>
                <a:ea typeface="+mn-ea"/>
                <a:cs typeface="+mn-cs"/>
              </a:rPr>
              <a:t>Imagine classrooms with adjustable lighting options. Spaces with predictable sensory input instead of “hope for the best.”</a:t>
            </a:r>
          </a:p>
          <a:p>
            <a:r>
              <a:rPr lang="en-US" sz="1200" kern="1200">
                <a:solidFill>
                  <a:schemeClr val="tx1"/>
                </a:solidFill>
                <a:effectLst/>
                <a:latin typeface="+mn-lt"/>
                <a:ea typeface="+mn-ea"/>
                <a:cs typeface="+mn-cs"/>
              </a:rPr>
              <a:t>Imagine a student getting overwhelmed during a busy day and knowing exactly where to go to decompress, a quiet space with dimmable lighting and comfortable seating, designed for exactly that purpose.</a:t>
            </a:r>
          </a:p>
          <a:p>
            <a:r>
              <a:rPr lang="en-US" sz="1200" kern="1200">
                <a:solidFill>
                  <a:schemeClr val="tx1"/>
                </a:solidFill>
                <a:effectLst/>
                <a:latin typeface="+mn-lt"/>
                <a:ea typeface="+mn-ea"/>
                <a:cs typeface="+mn-cs"/>
              </a:rPr>
              <a:t>Imagine faculty who feel confident, not overwhelmed, because they’ve been trained with practical, research-backed strategies that work for </a:t>
            </a:r>
            <a:r>
              <a:rPr lang="en-US" sz="1200" i="1" kern="1200">
                <a:solidFill>
                  <a:schemeClr val="tx1"/>
                </a:solidFill>
                <a:effectLst/>
                <a:latin typeface="+mn-lt"/>
                <a:ea typeface="+mn-ea"/>
                <a:cs typeface="+mn-cs"/>
              </a:rPr>
              <a:t>all</a:t>
            </a:r>
            <a:r>
              <a:rPr lang="en-US" sz="1200" kern="1200">
                <a:solidFill>
                  <a:schemeClr val="tx1"/>
                </a:solidFill>
                <a:effectLst/>
                <a:latin typeface="+mn-lt"/>
                <a:ea typeface="+mn-ea"/>
                <a:cs typeface="+mn-cs"/>
              </a:rPr>
              <a:t> learners.</a:t>
            </a:r>
          </a:p>
          <a:p>
            <a:r>
              <a:rPr lang="en-US" sz="1200" kern="1200">
                <a:solidFill>
                  <a:schemeClr val="tx1"/>
                </a:solidFill>
                <a:effectLst/>
                <a:latin typeface="+mn-lt"/>
                <a:ea typeface="+mn-ea"/>
                <a:cs typeface="+mn-cs"/>
              </a:rPr>
              <a:t>Imagine a faculty member applying intentionally designed strategies in their classroom and watching engagement increase across the board, not just for neurodivergent students, but for everyone.</a:t>
            </a:r>
          </a:p>
          <a:p>
            <a:r>
              <a:rPr lang="en-US" sz="1200" kern="1200">
                <a:solidFill>
                  <a:schemeClr val="tx1"/>
                </a:solidFill>
                <a:effectLst/>
                <a:latin typeface="+mn-lt"/>
                <a:ea typeface="+mn-ea"/>
                <a:cs typeface="+mn-cs"/>
              </a:rPr>
              <a:t>Imagine a neurodivergent student graduating, not despite our environment, but because of it.</a:t>
            </a:r>
          </a:p>
          <a:p>
            <a:r>
              <a:rPr lang="en-US" sz="1200" kern="1200">
                <a:solidFill>
                  <a:schemeClr val="tx1"/>
                </a:solidFill>
                <a:effectLst/>
                <a:latin typeface="+mn-lt"/>
                <a:ea typeface="+mn-ea"/>
                <a:cs typeface="+mn-cs"/>
              </a:rPr>
              <a:t>That's the institution we're becoming.</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11</a:t>
            </a:fld>
            <a:endParaRPr lang="en-US"/>
          </a:p>
        </p:txBody>
      </p:sp>
    </p:spTree>
    <p:extLst>
      <p:ext uri="{BB962C8B-B14F-4D97-AF65-F5344CB8AC3E}">
        <p14:creationId xmlns:p14="http://schemas.microsoft.com/office/powerpoint/2010/main" val="3437847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Landmark gave us a five-year plan to get there. It's thoughtful. It's practical. It's achievable. Here’s what this looks like when we do it together with intent.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Year 1: Foundation. We start the conversation. We build awareness. We bring in expert leadership. We create, educate, and train a team of campus champions.</a:t>
            </a:r>
          </a:p>
          <a:p>
            <a:r>
              <a:rPr lang="en-US" sz="1200" kern="1200" dirty="0">
                <a:solidFill>
                  <a:schemeClr val="tx1"/>
                </a:solidFill>
                <a:effectLst/>
                <a:latin typeface="+mn-lt"/>
                <a:ea typeface="+mn-ea"/>
                <a:cs typeface="+mn-cs"/>
              </a:rPr>
              <a:t>The Result: Having key leaders and champions for the initiative, the right people in place to make a difference. Shared campus-wide awareness and basic understanding of autism and neurodiversity.</a:t>
            </a:r>
          </a:p>
        </p:txBody>
      </p:sp>
      <p:sp>
        <p:nvSpPr>
          <p:cNvPr id="4" name="Slide Number Placeholder 3"/>
          <p:cNvSpPr>
            <a:spLocks noGrp="1"/>
          </p:cNvSpPr>
          <p:nvPr>
            <p:ph type="sldNum" sz="quarter" idx="5"/>
          </p:nvPr>
        </p:nvSpPr>
        <p:spPr/>
        <p:txBody>
          <a:bodyPr/>
          <a:lstStyle/>
          <a:p>
            <a:fld id="{F2B36F2E-F067-4A68-A18E-F712352E3519}" type="slidenum">
              <a:rPr lang="en-US" smtClean="0"/>
              <a:t>12</a:t>
            </a:fld>
            <a:endParaRPr lang="en-US"/>
          </a:p>
        </p:txBody>
      </p:sp>
    </p:spTree>
    <p:extLst>
      <p:ext uri="{BB962C8B-B14F-4D97-AF65-F5344CB8AC3E}">
        <p14:creationId xmlns:p14="http://schemas.microsoft.com/office/powerpoint/2010/main" val="2155506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E919-D620-2061-C787-493E1C037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284F0-C7A2-BE56-6ACA-7F4E8B7F3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98641-AAC6-C0E2-84D9-946FFD7DD8A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Year 2: Skills. We translate awareness into action. We give you practical strategies for your specific role. We create helpful resources you can use. Structure. We make systemic changes. We improve our spaces. We update our policies. We embed neurodiversity into how LCC operates. We build neurodiversity into new employee onboarding and faculty review.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Result: Increased competency in supporting autistic and neurodivergent students. Establishment of support networks and resources across our campuses.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Improved sense of belonging for neurodivergent students, faculty, and staff. More inclusive policies that reflect the needs of autistic individuals and clearly convey our expectation of what modern researchers call “neuro-inclusion.”</a:t>
            </a:r>
          </a:p>
          <a:p>
            <a:endParaRPr lang="en-US" dirty="0"/>
          </a:p>
        </p:txBody>
      </p:sp>
      <p:sp>
        <p:nvSpPr>
          <p:cNvPr id="4" name="Slide Number Placeholder 3">
            <a:extLst>
              <a:ext uri="{FF2B5EF4-FFF2-40B4-BE49-F238E27FC236}">
                <a16:creationId xmlns:a16="http://schemas.microsoft.com/office/drawing/2014/main" id="{1864D3B0-2012-20FB-FBFE-107E48CA2A95}"/>
              </a:ext>
            </a:extLst>
          </p:cNvPr>
          <p:cNvSpPr>
            <a:spLocks noGrp="1"/>
          </p:cNvSpPr>
          <p:nvPr>
            <p:ph type="sldNum" sz="quarter" idx="5"/>
          </p:nvPr>
        </p:nvSpPr>
        <p:spPr/>
        <p:txBody>
          <a:bodyPr/>
          <a:lstStyle/>
          <a:p>
            <a:fld id="{F2B36F2E-F067-4A68-A18E-F712352E3519}" type="slidenum">
              <a:rPr lang="en-US" smtClean="0"/>
              <a:t>13</a:t>
            </a:fld>
            <a:endParaRPr lang="en-US"/>
          </a:p>
        </p:txBody>
      </p:sp>
    </p:spTree>
    <p:extLst>
      <p:ext uri="{BB962C8B-B14F-4D97-AF65-F5344CB8AC3E}">
        <p14:creationId xmlns:p14="http://schemas.microsoft.com/office/powerpoint/2010/main" val="132338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16056-7BEE-48BB-57A7-3529E94C2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E197A-0620-F2EC-153A-1A09B1367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47CDE-3BE4-235C-BA95-B2BD9071BFA5}"/>
              </a:ext>
            </a:extLst>
          </p:cNvPr>
          <p:cNvSpPr>
            <a:spLocks noGrp="1"/>
          </p:cNvSpPr>
          <p:nvPr>
            <p:ph type="body" idx="1"/>
          </p:nvPr>
        </p:nvSpPr>
        <p:spPr/>
        <p:txBody>
          <a:bodyPr/>
          <a:lstStyle/>
          <a:p>
            <a:r>
              <a:rPr lang="en-US" sz="1200" kern="1200">
                <a:solidFill>
                  <a:schemeClr val="tx1"/>
                </a:solidFill>
                <a:effectLst/>
                <a:latin typeface="+mn-lt"/>
                <a:ea typeface="+mn-ea"/>
                <a:cs typeface="+mn-cs"/>
              </a:rPr>
              <a:t>Year 3 and 4: Student Leadership. We center neurodivergent voices. We create peer support networks. We empower students to lead.</a:t>
            </a:r>
          </a:p>
          <a:p>
            <a:r>
              <a:rPr lang="en-US" sz="1200" kern="1200">
                <a:solidFill>
                  <a:schemeClr val="tx1"/>
                </a:solidFill>
                <a:effectLst/>
                <a:latin typeface="+mn-lt"/>
                <a:ea typeface="+mn-ea"/>
                <a:cs typeface="+mn-cs"/>
              </a:rPr>
              <a:t>The Result: Increased student engagement, ownership, and sense of belonging. Development of long-term leadership capacity within the student body. Improved neurodivergent student retention and/or enrollment.</a:t>
            </a:r>
          </a:p>
        </p:txBody>
      </p:sp>
      <p:sp>
        <p:nvSpPr>
          <p:cNvPr id="4" name="Slide Number Placeholder 3">
            <a:extLst>
              <a:ext uri="{FF2B5EF4-FFF2-40B4-BE49-F238E27FC236}">
                <a16:creationId xmlns:a16="http://schemas.microsoft.com/office/drawing/2014/main" id="{4D2032FC-2576-33CA-D513-B23F369967FC}"/>
              </a:ext>
            </a:extLst>
          </p:cNvPr>
          <p:cNvSpPr>
            <a:spLocks noGrp="1"/>
          </p:cNvSpPr>
          <p:nvPr>
            <p:ph type="sldNum" sz="quarter" idx="5"/>
          </p:nvPr>
        </p:nvSpPr>
        <p:spPr/>
        <p:txBody>
          <a:bodyPr/>
          <a:lstStyle/>
          <a:p>
            <a:fld id="{F2B36F2E-F067-4A68-A18E-F712352E3519}" type="slidenum">
              <a:rPr lang="en-US" smtClean="0"/>
              <a:t>14</a:t>
            </a:fld>
            <a:endParaRPr lang="en-US"/>
          </a:p>
        </p:txBody>
      </p:sp>
    </p:spTree>
    <p:extLst>
      <p:ext uri="{BB962C8B-B14F-4D97-AF65-F5344CB8AC3E}">
        <p14:creationId xmlns:p14="http://schemas.microsoft.com/office/powerpoint/2010/main" val="386700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7E9F0-65C0-1E97-774A-DA8D6FC98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AA320-6FB2-7E55-AD0A-DA2A1A430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E4FC8-5CA4-0A33-B4F4-16A4FE6C70A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Year 5: Sustainability. We evaluate our impact.  We publish an annual Autism-Friendliness Report. We make sure this isn't a project that ends; it's who we 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Result: Clear metrics for success and areas for growth. Sustainable integration of autism-friendly practices into campus culture. Continuous improvement via annual reporting accountability.</a:t>
            </a:r>
          </a:p>
          <a:p>
            <a:r>
              <a:rPr lang="en-US" sz="1200" kern="1200" dirty="0">
                <a:solidFill>
                  <a:schemeClr val="tx1"/>
                </a:solidFill>
                <a:effectLst/>
                <a:latin typeface="+mn-lt"/>
                <a:ea typeface="+mn-ea"/>
                <a:cs typeface="+mn-cs"/>
              </a:rPr>
              <a:t>This isn't a sprint. It's a commitment. Because creating a place where every student can belong doesn’t happen through one workshop or one policy tweak. It happens through steady, intentional change. Brick by brick. Choice by choice. By the end of these five years, students who once felt invisible will feel seen. Students who once questioned whether college was ‘for them’ will know without a doubt that it is.</a:t>
            </a:r>
          </a:p>
          <a:p>
            <a:endParaRPr lang="en-US" dirty="0"/>
          </a:p>
        </p:txBody>
      </p:sp>
      <p:sp>
        <p:nvSpPr>
          <p:cNvPr id="4" name="Slide Number Placeholder 3">
            <a:extLst>
              <a:ext uri="{FF2B5EF4-FFF2-40B4-BE49-F238E27FC236}">
                <a16:creationId xmlns:a16="http://schemas.microsoft.com/office/drawing/2014/main" id="{8F7DA420-E2CB-2E97-5023-0B82DEE5DBCF}"/>
              </a:ext>
            </a:extLst>
          </p:cNvPr>
          <p:cNvSpPr>
            <a:spLocks noGrp="1"/>
          </p:cNvSpPr>
          <p:nvPr>
            <p:ph type="sldNum" sz="quarter" idx="5"/>
          </p:nvPr>
        </p:nvSpPr>
        <p:spPr/>
        <p:txBody>
          <a:bodyPr/>
          <a:lstStyle/>
          <a:p>
            <a:fld id="{F2B36F2E-F067-4A68-A18E-F712352E3519}" type="slidenum">
              <a:rPr lang="en-US" smtClean="0"/>
              <a:t>15</a:t>
            </a:fld>
            <a:endParaRPr lang="en-US"/>
          </a:p>
        </p:txBody>
      </p:sp>
    </p:spTree>
    <p:extLst>
      <p:ext uri="{BB962C8B-B14F-4D97-AF65-F5344CB8AC3E}">
        <p14:creationId xmlns:p14="http://schemas.microsoft.com/office/powerpoint/2010/main" val="3005794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Now, imagine that same student from earlier, Jordan, two years from now, on a campus built with inclusion at its core.</a:t>
            </a:r>
          </a:p>
          <a:p>
            <a:r>
              <a:rPr lang="en-US" sz="1200" kern="1200">
                <a:solidFill>
                  <a:schemeClr val="tx1"/>
                </a:solidFill>
                <a:effectLst/>
                <a:latin typeface="+mn-lt"/>
                <a:ea typeface="+mn-ea"/>
                <a:cs typeface="+mn-cs"/>
              </a:rPr>
              <a:t>They walk into the same hallway, but this time it’s different. Clear signage. Predictable layouts. A quieter waiting space just down the hall. Faculty who are trained to communicate expectations upfront. A class culture where asking for clarity is normal, not nerve-wracking.</a:t>
            </a:r>
          </a:p>
          <a:p>
            <a:r>
              <a:rPr lang="en-US" sz="1200" kern="1200">
                <a:solidFill>
                  <a:schemeClr val="tx1"/>
                </a:solidFill>
                <a:effectLst/>
                <a:latin typeface="+mn-lt"/>
                <a:ea typeface="+mn-ea"/>
                <a:cs typeface="+mn-cs"/>
              </a:rPr>
              <a:t>In this version of the story, Jordan still has a question after class. But instead of silently slipping out, they use a simple QR code posted by the door to submit it. The instructor answers it by the next morning. No pressure. No overstimulation. No barrier.</a:t>
            </a:r>
          </a:p>
          <a:p>
            <a:r>
              <a:rPr lang="en-US" sz="1200" kern="1200">
                <a:solidFill>
                  <a:schemeClr val="tx1"/>
                </a:solidFill>
                <a:effectLst/>
                <a:latin typeface="+mn-lt"/>
                <a:ea typeface="+mn-ea"/>
                <a:cs typeface="+mn-cs"/>
              </a:rPr>
              <a:t>And for the first time, they feel like they can participate fully — not selectively, not cautiously — but </a:t>
            </a:r>
            <a:r>
              <a:rPr lang="en-US" sz="1200" i="1" kern="1200">
                <a:solidFill>
                  <a:schemeClr val="tx1"/>
                </a:solidFill>
                <a:effectLst/>
                <a:latin typeface="+mn-lt"/>
                <a:ea typeface="+mn-ea"/>
                <a:cs typeface="+mn-cs"/>
              </a:rPr>
              <a:t>fully</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Same student. Different environment. Completely different outcome.</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16</a:t>
            </a:fld>
            <a:endParaRPr lang="en-US"/>
          </a:p>
        </p:txBody>
      </p:sp>
    </p:spTree>
    <p:extLst>
      <p:ext uri="{BB962C8B-B14F-4D97-AF65-F5344CB8AC3E}">
        <p14:creationId xmlns:p14="http://schemas.microsoft.com/office/powerpoint/2010/main" val="3384274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But we don't have to wait five years to start making a difference.</a:t>
            </a:r>
          </a:p>
          <a:p>
            <a:r>
              <a:rPr lang="en-US" sz="1200" kern="1200">
                <a:solidFill>
                  <a:schemeClr val="tx1"/>
                </a:solidFill>
                <a:effectLst/>
                <a:latin typeface="+mn-lt"/>
                <a:ea typeface="+mn-ea"/>
                <a:cs typeface="+mn-cs"/>
              </a:rPr>
              <a:t>There are things we can do right now:</a:t>
            </a:r>
          </a:p>
          <a:p>
            <a:pPr lvl="0"/>
            <a:r>
              <a:rPr lang="en-US" sz="1200" kern="1200">
                <a:solidFill>
                  <a:schemeClr val="tx1"/>
                </a:solidFill>
                <a:effectLst/>
                <a:latin typeface="+mn-lt"/>
                <a:ea typeface="+mn-ea"/>
                <a:cs typeface="+mn-cs"/>
              </a:rPr>
              <a:t>Continue our LED lighting transition - We're already doing this. Let's finish it.</a:t>
            </a:r>
          </a:p>
          <a:p>
            <a:pPr lvl="0"/>
            <a:r>
              <a:rPr lang="en-US" sz="1200" kern="1200">
                <a:solidFill>
                  <a:schemeClr val="tx1"/>
                </a:solidFill>
                <a:effectLst/>
                <a:latin typeface="+mn-lt"/>
                <a:ea typeface="+mn-ea"/>
                <a:cs typeface="+mn-cs"/>
              </a:rPr>
              <a:t>Create a centralized resource website - One place where everyone can find information about supporting neurodivergent students.</a:t>
            </a:r>
          </a:p>
          <a:p>
            <a:pPr lvl="0"/>
            <a:r>
              <a:rPr lang="en-US" sz="1200" kern="1200">
                <a:solidFill>
                  <a:schemeClr val="tx1"/>
                </a:solidFill>
                <a:effectLst/>
                <a:latin typeface="+mn-lt"/>
                <a:ea typeface="+mn-ea"/>
                <a:cs typeface="+mn-cs"/>
              </a:rPr>
              <a:t>Designate low-sensory spaces for major events - Give students options during orientation, graduation, and major campus gatherings.</a:t>
            </a:r>
          </a:p>
          <a:p>
            <a:pPr lvl="0"/>
            <a:r>
              <a:rPr lang="en-US" sz="1200" kern="1200">
                <a:solidFill>
                  <a:schemeClr val="tx1"/>
                </a:solidFill>
                <a:effectLst/>
                <a:latin typeface="+mn-lt"/>
                <a:ea typeface="+mn-ea"/>
                <a:cs typeface="+mn-cs"/>
              </a:rPr>
              <a:t>Include neurodiversity in new employee orientation - Make sure everyone who joins LCC understands our commitment from day one.</a:t>
            </a:r>
          </a:p>
          <a:p>
            <a:r>
              <a:rPr lang="en-US" sz="1200" kern="1200">
                <a:solidFill>
                  <a:schemeClr val="tx1"/>
                </a:solidFill>
                <a:effectLst/>
                <a:latin typeface="+mn-lt"/>
                <a:ea typeface="+mn-ea"/>
                <a:cs typeface="+mn-cs"/>
              </a:rPr>
              <a:t>These aren't expensive. They're not complicated. They're things we can start this semester.</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17</a:t>
            </a:fld>
            <a:endParaRPr lang="en-US"/>
          </a:p>
        </p:txBody>
      </p:sp>
    </p:spTree>
    <p:extLst>
      <p:ext uri="{BB962C8B-B14F-4D97-AF65-F5344CB8AC3E}">
        <p14:creationId xmlns:p14="http://schemas.microsoft.com/office/powerpoint/2010/main" val="112502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For our faculty, let me connect this to why you chose this profession.</a:t>
            </a:r>
          </a:p>
          <a:p>
            <a:r>
              <a:rPr lang="en-US" sz="1200" kern="1200">
                <a:solidFill>
                  <a:schemeClr val="tx1"/>
                </a:solidFill>
                <a:effectLst/>
                <a:latin typeface="+mn-lt"/>
                <a:ea typeface="+mn-ea"/>
                <a:cs typeface="+mn-cs"/>
              </a:rPr>
              <a:t>You didn't become an educator to teach to the middle and hope for the best. You became an educator because you believe in unlocking potential. You believe that teaching done right can change lives.</a:t>
            </a:r>
          </a:p>
          <a:p>
            <a:r>
              <a:rPr lang="en-US" sz="1200" kern="1200">
                <a:solidFill>
                  <a:schemeClr val="tx1"/>
                </a:solidFill>
                <a:effectLst/>
                <a:latin typeface="+mn-lt"/>
                <a:ea typeface="+mn-ea"/>
                <a:cs typeface="+mn-cs"/>
              </a:rPr>
              <a:t>THIS is teaching done right.</a:t>
            </a:r>
          </a:p>
          <a:p>
            <a:r>
              <a:rPr lang="en-US" sz="1200" kern="1200">
                <a:solidFill>
                  <a:schemeClr val="tx1"/>
                </a:solidFill>
                <a:effectLst/>
                <a:latin typeface="+mn-lt"/>
                <a:ea typeface="+mn-ea"/>
                <a:cs typeface="+mn-cs"/>
              </a:rPr>
              <a:t>The plan includes workshops on intentional design for Learning and practical classroom strategies. The report notes that Landmark's clients regularly call their training courses "transformative, practical, and among the best professional developments they have ever received."</a:t>
            </a:r>
          </a:p>
          <a:p>
            <a:r>
              <a:rPr lang="en-US" sz="1200" kern="1200">
                <a:solidFill>
                  <a:schemeClr val="tx1"/>
                </a:solidFill>
                <a:effectLst/>
                <a:latin typeface="+mn-lt"/>
                <a:ea typeface="+mn-ea"/>
                <a:cs typeface="+mn-cs"/>
              </a:rPr>
              <a:t>You'll learn strategies that help neurodivergent students, and you'll discover they help all your students engage more deeply, understand more clearly, and demonstrate learning more authentically.</a:t>
            </a:r>
          </a:p>
          <a:p>
            <a:r>
              <a:rPr lang="en-US" sz="1200" kern="1200">
                <a:solidFill>
                  <a:schemeClr val="tx1"/>
                </a:solidFill>
                <a:effectLst/>
                <a:latin typeface="+mn-lt"/>
                <a:ea typeface="+mn-ea"/>
                <a:cs typeface="+mn-cs"/>
              </a:rPr>
              <a:t>You're not adding more work. You're becoming a better instructor.</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18</a:t>
            </a:fld>
            <a:endParaRPr lang="en-US"/>
          </a:p>
        </p:txBody>
      </p:sp>
    </p:spTree>
    <p:extLst>
      <p:ext uri="{BB962C8B-B14F-4D97-AF65-F5344CB8AC3E}">
        <p14:creationId xmlns:p14="http://schemas.microsoft.com/office/powerpoint/2010/main" val="1123964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9FB34-B272-F4FE-7E0C-84C86CC3F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91E29-F252-A8D6-FAC3-27E3BA33C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A953E-A935-EEC0-4E70-123900446A52}"/>
              </a:ext>
            </a:extLst>
          </p:cNvPr>
          <p:cNvSpPr>
            <a:spLocks noGrp="1"/>
          </p:cNvSpPr>
          <p:nvPr>
            <p:ph type="body" idx="1"/>
          </p:nvPr>
        </p:nvSpPr>
        <p:spPr/>
        <p:txBody>
          <a:bodyPr/>
          <a:lstStyle/>
          <a:p>
            <a:r>
              <a:rPr lang="en-US" sz="1200" kern="1200">
                <a:solidFill>
                  <a:schemeClr val="tx1"/>
                </a:solidFill>
                <a:effectLst/>
                <a:latin typeface="+mn-lt"/>
                <a:ea typeface="+mn-ea"/>
                <a:cs typeface="+mn-cs"/>
              </a:rPr>
              <a:t>For our staff, whether you work in student services, facilities, public safety, IT, or administration, you know your role matters.</a:t>
            </a:r>
          </a:p>
          <a:p>
            <a:r>
              <a:rPr lang="en-US" sz="1200" kern="1200">
                <a:solidFill>
                  <a:schemeClr val="tx1"/>
                </a:solidFill>
                <a:effectLst/>
                <a:latin typeface="+mn-lt"/>
                <a:ea typeface="+mn-ea"/>
                <a:cs typeface="+mn-cs"/>
              </a:rPr>
              <a:t>Let me ask you: Why did you choose to work at a community college instead of somewhere else?</a:t>
            </a:r>
          </a:p>
          <a:p>
            <a:r>
              <a:rPr lang="en-US" sz="1200" kern="1200">
                <a:solidFill>
                  <a:schemeClr val="tx1"/>
                </a:solidFill>
                <a:effectLst/>
                <a:latin typeface="+mn-lt"/>
                <a:ea typeface="+mn-ea"/>
                <a:cs typeface="+mn-cs"/>
              </a:rPr>
              <a:t>Maybe it's because you believe in the mission. You believe in opening doors. You believe education should be accessible.</a:t>
            </a:r>
          </a:p>
          <a:p>
            <a:r>
              <a:rPr lang="en-US" sz="1200" kern="1200">
                <a:solidFill>
                  <a:schemeClr val="tx1"/>
                </a:solidFill>
                <a:effectLst/>
                <a:latin typeface="+mn-lt"/>
                <a:ea typeface="+mn-ea"/>
                <a:cs typeface="+mn-cs"/>
              </a:rPr>
              <a:t>This is what accessibility looks like in practice.</a:t>
            </a:r>
          </a:p>
          <a:p>
            <a:r>
              <a:rPr lang="en-US" sz="1200" kern="1200">
                <a:solidFill>
                  <a:schemeClr val="tx1"/>
                </a:solidFill>
                <a:effectLst/>
                <a:latin typeface="+mn-lt"/>
                <a:ea typeface="+mn-ea"/>
                <a:cs typeface="+mn-cs"/>
              </a:rPr>
              <a:t>The plan includes training tailored to your specific roles. You'll learn how your work, whether it's designing a space, responding to a crisis, or answering a phone call, contributes to a campus where every student can succeed.</a:t>
            </a:r>
          </a:p>
          <a:p>
            <a:r>
              <a:rPr lang="en-US" sz="1200" kern="1200">
                <a:solidFill>
                  <a:schemeClr val="tx1"/>
                </a:solidFill>
                <a:effectLst/>
                <a:latin typeface="+mn-lt"/>
                <a:ea typeface="+mn-ea"/>
                <a:cs typeface="+mn-cs"/>
              </a:rPr>
              <a:t>You make this campus run, which means for many students, you make accessibility real.</a:t>
            </a:r>
          </a:p>
        </p:txBody>
      </p:sp>
      <p:sp>
        <p:nvSpPr>
          <p:cNvPr id="4" name="Slide Number Placeholder 3">
            <a:extLst>
              <a:ext uri="{FF2B5EF4-FFF2-40B4-BE49-F238E27FC236}">
                <a16:creationId xmlns:a16="http://schemas.microsoft.com/office/drawing/2014/main" id="{AA84E99E-48A4-371A-C610-0BFB41DA3ECD}"/>
              </a:ext>
            </a:extLst>
          </p:cNvPr>
          <p:cNvSpPr>
            <a:spLocks noGrp="1"/>
          </p:cNvSpPr>
          <p:nvPr>
            <p:ph type="sldNum" sz="quarter" idx="5"/>
          </p:nvPr>
        </p:nvSpPr>
        <p:spPr/>
        <p:txBody>
          <a:bodyPr/>
          <a:lstStyle/>
          <a:p>
            <a:fld id="{F2B36F2E-F067-4A68-A18E-F712352E3519}" type="slidenum">
              <a:rPr lang="en-US" smtClean="0"/>
              <a:t>19</a:t>
            </a:fld>
            <a:endParaRPr lang="en-US"/>
          </a:p>
        </p:txBody>
      </p:sp>
    </p:spTree>
    <p:extLst>
      <p:ext uri="{BB962C8B-B14F-4D97-AF65-F5344CB8AC3E}">
        <p14:creationId xmlns:p14="http://schemas.microsoft.com/office/powerpoint/2010/main" val="355047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 want you to think about something personal for a moment.</a:t>
            </a:r>
          </a:p>
          <a:p>
            <a:r>
              <a:rPr lang="en-US" sz="1200" kern="1200">
                <a:solidFill>
                  <a:schemeClr val="tx1"/>
                </a:solidFill>
                <a:effectLst/>
                <a:latin typeface="+mn-lt"/>
                <a:ea typeface="+mn-ea"/>
                <a:cs typeface="+mn-cs"/>
              </a:rPr>
              <a:t>Think about a time in your life when you felt like you didn't belong, when the rules weren't made for someone like you. When you had to work twice as hard as everyone else just to keep up. When you looked around and wondered, "am I the only one struggling with this?"</a:t>
            </a:r>
          </a:p>
          <a:p>
            <a:r>
              <a:rPr lang="en-US" sz="1200" kern="1200">
                <a:solidFill>
                  <a:schemeClr val="tx1"/>
                </a:solidFill>
                <a:effectLst/>
                <a:latin typeface="+mn-lt"/>
                <a:ea typeface="+mn-ea"/>
                <a:cs typeface="+mn-cs"/>
              </a:rPr>
              <a:t>Maybe it was your first day at a new job. Maybe it was learning a new technology that everyone else seemed to grasp instantly. Maybe it was walking into a room where you were the only person who looked like you, talked like you, and thought like you.</a:t>
            </a:r>
          </a:p>
          <a:p>
            <a:r>
              <a:rPr lang="en-US" sz="1200" kern="1200">
                <a:solidFill>
                  <a:schemeClr val="tx1"/>
                </a:solidFill>
                <a:effectLst/>
                <a:latin typeface="+mn-lt"/>
                <a:ea typeface="+mn-ea"/>
                <a:cs typeface="+mn-cs"/>
              </a:rPr>
              <a:t>Remember that feeling.</a:t>
            </a:r>
          </a:p>
          <a:p>
            <a:r>
              <a:rPr lang="en-US" sz="1200" kern="1200">
                <a:solidFill>
                  <a:schemeClr val="tx1"/>
                </a:solidFill>
                <a:effectLst/>
                <a:latin typeface="+mn-lt"/>
                <a:ea typeface="+mn-ea"/>
                <a:cs typeface="+mn-cs"/>
              </a:rPr>
              <a:t>Now imagine living that feeling every single day. In every class. In every interaction. In every space on campus.</a:t>
            </a:r>
          </a:p>
          <a:p>
            <a:r>
              <a:rPr lang="en-US" sz="1200" kern="1200">
                <a:solidFill>
                  <a:schemeClr val="tx1"/>
                </a:solidFill>
                <a:effectLst/>
                <a:latin typeface="+mn-lt"/>
                <a:ea typeface="+mn-ea"/>
                <a:cs typeface="+mn-cs"/>
              </a:rPr>
              <a:t>That's the reality for many neurodivergent students.</a:t>
            </a:r>
          </a:p>
          <a:p>
            <a:r>
              <a:rPr lang="en-US" sz="1200" kern="1200">
                <a:solidFill>
                  <a:schemeClr val="tx1"/>
                </a:solidFill>
                <a:effectLst/>
                <a:latin typeface="+mn-lt"/>
                <a:ea typeface="+mn-ea"/>
                <a:cs typeface="+mn-cs"/>
              </a:rPr>
              <a:t>Not because they can't learn. Not because they're not smart enough or capable enough. But because the environment wasn't designed with them in mind.</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2</a:t>
            </a:fld>
            <a:endParaRPr lang="en-US"/>
          </a:p>
        </p:txBody>
      </p:sp>
    </p:spTree>
    <p:extLst>
      <p:ext uri="{BB962C8B-B14F-4D97-AF65-F5344CB8AC3E}">
        <p14:creationId xmlns:p14="http://schemas.microsoft.com/office/powerpoint/2010/main" val="196772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2424-8074-8393-7DED-7F4334ACC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B0A8A-167F-73C9-8206-A83FA900F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A04F6-DE3A-D1BB-FDA5-045281CBD22C}"/>
              </a:ext>
            </a:extLst>
          </p:cNvPr>
          <p:cNvSpPr>
            <a:spLocks noGrp="1"/>
          </p:cNvSpPr>
          <p:nvPr>
            <p:ph type="body" idx="1"/>
          </p:nvPr>
        </p:nvSpPr>
        <p:spPr/>
        <p:txBody>
          <a:bodyPr/>
          <a:lstStyle/>
          <a:p>
            <a:r>
              <a:rPr lang="en-US" sz="1200" kern="1200">
                <a:solidFill>
                  <a:schemeClr val="tx1"/>
                </a:solidFill>
                <a:effectLst/>
                <a:latin typeface="+mn-lt"/>
                <a:ea typeface="+mn-ea"/>
                <a:cs typeface="+mn-cs"/>
              </a:rPr>
              <a:t>For our students, whether you're neurodivergent or neurotypical, this is about making sure LCC works for you.</a:t>
            </a:r>
          </a:p>
          <a:p>
            <a:r>
              <a:rPr lang="en-US" sz="1200" kern="1200">
                <a:solidFill>
                  <a:schemeClr val="tx1"/>
                </a:solidFill>
                <a:effectLst/>
                <a:latin typeface="+mn-lt"/>
                <a:ea typeface="+mn-ea"/>
                <a:cs typeface="+mn-cs"/>
              </a:rPr>
              <a:t>You chose LCC for a reason. Maybe for the programs. Maybe for the location. Maybe because it felt like a place where you could belong.</a:t>
            </a:r>
          </a:p>
          <a:p>
            <a:r>
              <a:rPr lang="en-US" sz="1200" kern="1200">
                <a:solidFill>
                  <a:schemeClr val="tx1"/>
                </a:solidFill>
                <a:effectLst/>
                <a:latin typeface="+mn-lt"/>
                <a:ea typeface="+mn-ea"/>
                <a:cs typeface="+mn-cs"/>
              </a:rPr>
              <a:t>We want to make sure you were right.</a:t>
            </a:r>
          </a:p>
          <a:p>
            <a:r>
              <a:rPr lang="en-US" sz="1200" kern="1200">
                <a:solidFill>
                  <a:schemeClr val="tx1"/>
                </a:solidFill>
                <a:effectLst/>
                <a:latin typeface="+mn-lt"/>
                <a:ea typeface="+mn-ea"/>
                <a:cs typeface="+mn-cs"/>
              </a:rPr>
              <a:t>If you're neurodivergent, we want to hear from you. The plan specifically calls for centering your voices. We want you leading panels, shaping policies, and telling us what you need.</a:t>
            </a:r>
          </a:p>
          <a:p>
            <a:r>
              <a:rPr lang="en-US" sz="1200" kern="1200">
                <a:solidFill>
                  <a:schemeClr val="tx1"/>
                </a:solidFill>
                <a:effectLst/>
                <a:latin typeface="+mn-lt"/>
                <a:ea typeface="+mn-ea"/>
                <a:cs typeface="+mn-cs"/>
              </a:rPr>
              <a:t>If you're neurotypical, you benefit too. Clearer communication. Better study spaces. More flexible learning options. A campus culture that values different perspectives.</a:t>
            </a:r>
          </a:p>
          <a:p>
            <a:r>
              <a:rPr lang="en-US" sz="1200" kern="1200">
                <a:solidFill>
                  <a:schemeClr val="tx1"/>
                </a:solidFill>
                <a:effectLst/>
                <a:latin typeface="+mn-lt"/>
                <a:ea typeface="+mn-ea"/>
                <a:cs typeface="+mn-cs"/>
              </a:rPr>
              <a:t>And here's something important: When you help create an inclusive environment, you're building skills you'll use for the rest of your life. Empathy. Flexibility. Design thinking. These things matter, both today, and wherever you end up.</a:t>
            </a:r>
          </a:p>
          <a:p>
            <a:endParaRPr lang="en-US"/>
          </a:p>
        </p:txBody>
      </p:sp>
      <p:sp>
        <p:nvSpPr>
          <p:cNvPr id="4" name="Slide Number Placeholder 3">
            <a:extLst>
              <a:ext uri="{FF2B5EF4-FFF2-40B4-BE49-F238E27FC236}">
                <a16:creationId xmlns:a16="http://schemas.microsoft.com/office/drawing/2014/main" id="{3B4713FD-34AB-2504-DCB6-E8321446401D}"/>
              </a:ext>
            </a:extLst>
          </p:cNvPr>
          <p:cNvSpPr>
            <a:spLocks noGrp="1"/>
          </p:cNvSpPr>
          <p:nvPr>
            <p:ph type="sldNum" sz="quarter" idx="5"/>
          </p:nvPr>
        </p:nvSpPr>
        <p:spPr/>
        <p:txBody>
          <a:bodyPr/>
          <a:lstStyle/>
          <a:p>
            <a:fld id="{F2B36F2E-F067-4A68-A18E-F712352E3519}" type="slidenum">
              <a:rPr lang="en-US" smtClean="0"/>
              <a:t>20</a:t>
            </a:fld>
            <a:endParaRPr lang="en-US"/>
          </a:p>
        </p:txBody>
      </p:sp>
    </p:spTree>
    <p:extLst>
      <p:ext uri="{BB962C8B-B14F-4D97-AF65-F5344CB8AC3E}">
        <p14:creationId xmlns:p14="http://schemas.microsoft.com/office/powerpoint/2010/main" val="18813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 know some of you are thinking: "This sounds great, but..."</a:t>
            </a:r>
          </a:p>
          <a:p>
            <a:r>
              <a:rPr lang="en-US" sz="1200" kern="1200">
                <a:solidFill>
                  <a:schemeClr val="tx1"/>
                </a:solidFill>
                <a:effectLst/>
                <a:latin typeface="+mn-lt"/>
                <a:ea typeface="+mn-ea"/>
                <a:cs typeface="+mn-cs"/>
              </a:rPr>
              <a:t>"But will this be mandatory training that feels like a waste of time?" "But do we really have the resources?" "But will this single out students who don't want to be singled out?"</a:t>
            </a:r>
          </a:p>
          <a:p>
            <a:r>
              <a:rPr lang="en-US" sz="1200" kern="1200">
                <a:solidFill>
                  <a:schemeClr val="tx1"/>
                </a:solidFill>
                <a:effectLst/>
                <a:latin typeface="+mn-lt"/>
                <a:ea typeface="+mn-ea"/>
                <a:cs typeface="+mn-cs"/>
              </a:rPr>
              <a:t>Let me address those fears directly.</a:t>
            </a:r>
          </a:p>
          <a:p>
            <a:r>
              <a:rPr lang="en-US" sz="1200" kern="1200">
                <a:solidFill>
                  <a:schemeClr val="tx1"/>
                </a:solidFill>
                <a:effectLst/>
                <a:latin typeface="+mn-lt"/>
                <a:ea typeface="+mn-ea"/>
                <a:cs typeface="+mn-cs"/>
              </a:rPr>
              <a:t>On mandatory training: The report specifically recommends against the kind of mandatory training that creates resistance. Instead, it suggests building professional development into existing systems, new hire orientation, department meetings, and tenure review. The report states that "mandating training can lead to resistance and frustration" and recommends offering "choice, variety, and connection to common goals."</a:t>
            </a:r>
          </a:p>
          <a:p>
            <a:r>
              <a:rPr lang="en-US" sz="1200" kern="1200">
                <a:solidFill>
                  <a:schemeClr val="tx1"/>
                </a:solidFill>
                <a:effectLst/>
                <a:latin typeface="+mn-lt"/>
                <a:ea typeface="+mn-ea"/>
                <a:cs typeface="+mn-cs"/>
              </a:rPr>
              <a:t>On resources: The plan provides recommendations at three cost levels, so we can prioritize based on what's realistic. Many recommendations are low-cost or no-cost. </a:t>
            </a:r>
          </a:p>
          <a:p>
            <a:r>
              <a:rPr lang="en-US" sz="1200" kern="1200">
                <a:solidFill>
                  <a:schemeClr val="tx1"/>
                </a:solidFill>
                <a:effectLst/>
                <a:latin typeface="+mn-lt"/>
                <a:ea typeface="+mn-ea"/>
                <a:cs typeface="+mn-cs"/>
              </a:rPr>
              <a:t>On singling students out: This design philosophy means building accessibility in from the start. When everyone has options, no one is singled out.</a:t>
            </a:r>
          </a:p>
          <a:p>
            <a:r>
              <a:rPr lang="en-US" sz="1200" kern="1200">
                <a:solidFill>
                  <a:schemeClr val="tx1"/>
                </a:solidFill>
                <a:effectLst/>
                <a:latin typeface="+mn-lt"/>
                <a:ea typeface="+mn-ea"/>
                <a:cs typeface="+mn-cs"/>
              </a:rPr>
              <a:t>These concerns are valid, and the plan addresses them thoughtfully.</a:t>
            </a:r>
          </a:p>
          <a:p>
            <a:endParaRPr lang="en-US"/>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21</a:t>
            </a:fld>
            <a:endParaRPr lang="en-US"/>
          </a:p>
        </p:txBody>
      </p:sp>
    </p:spTree>
    <p:extLst>
      <p:ext uri="{BB962C8B-B14F-4D97-AF65-F5344CB8AC3E}">
        <p14:creationId xmlns:p14="http://schemas.microsoft.com/office/powerpoint/2010/main" val="656465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Here's what it comes down to:</a:t>
            </a:r>
          </a:p>
          <a:p>
            <a:r>
              <a:rPr lang="en-US" sz="1200" kern="1200">
                <a:solidFill>
                  <a:schemeClr val="tx1"/>
                </a:solidFill>
                <a:effectLst/>
                <a:latin typeface="+mn-lt"/>
                <a:ea typeface="+mn-ea"/>
                <a:cs typeface="+mn-cs"/>
              </a:rPr>
              <a:t>Do we believe what we say we believe?</a:t>
            </a:r>
          </a:p>
          <a:p>
            <a:r>
              <a:rPr lang="en-US" sz="1200" kern="1200">
                <a:solidFill>
                  <a:schemeClr val="tx1"/>
                </a:solidFill>
                <a:effectLst/>
                <a:latin typeface="+mn-lt"/>
                <a:ea typeface="+mn-ea"/>
                <a:cs typeface="+mn-cs"/>
              </a:rPr>
              <a:t>Do we believe education should be accessible to every student? Or only to students whose brains work a certain way?</a:t>
            </a:r>
          </a:p>
          <a:p>
            <a:r>
              <a:rPr lang="en-US" sz="1200" kern="1200">
                <a:solidFill>
                  <a:schemeClr val="tx1"/>
                </a:solidFill>
                <a:effectLst/>
                <a:latin typeface="+mn-lt"/>
                <a:ea typeface="+mn-ea"/>
                <a:cs typeface="+mn-cs"/>
              </a:rPr>
              <a:t>Do we believe different isn't less? Or do we believe there's a "right way" to learn and everyone else just needs to try harder?</a:t>
            </a:r>
          </a:p>
          <a:p>
            <a:r>
              <a:rPr lang="en-US" sz="1200" kern="1200">
                <a:solidFill>
                  <a:schemeClr val="tx1"/>
                </a:solidFill>
                <a:effectLst/>
                <a:latin typeface="+mn-lt"/>
                <a:ea typeface="+mn-ea"/>
                <a:cs typeface="+mn-cs"/>
              </a:rPr>
              <a:t>Do we believe LCC exists to empower all learners? Or do we mean "all learners who can succeed in the environment we've already created"?</a:t>
            </a:r>
          </a:p>
          <a:p>
            <a:r>
              <a:rPr lang="en-US" sz="1200" kern="1200">
                <a:solidFill>
                  <a:schemeClr val="tx1"/>
                </a:solidFill>
                <a:effectLst/>
                <a:latin typeface="+mn-lt"/>
                <a:ea typeface="+mn-ea"/>
                <a:cs typeface="+mn-cs"/>
              </a:rPr>
              <a:t>Because if we believe what we say we believe, all of this that we’re talking about today is simply delivering on our commitments, and living our values.</a:t>
            </a:r>
          </a:p>
          <a:p>
            <a:endParaRPr lang="en-US"/>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22</a:t>
            </a:fld>
            <a:endParaRPr lang="en-US"/>
          </a:p>
        </p:txBody>
      </p:sp>
    </p:spTree>
    <p:extLst>
      <p:ext uri="{BB962C8B-B14F-4D97-AF65-F5344CB8AC3E}">
        <p14:creationId xmlns:p14="http://schemas.microsoft.com/office/powerpoint/2010/main" val="3463715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0A635-4AD5-DBCB-61DA-57826684C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D11BB-0062-0CCC-3AE4-9E4F15446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32E7E-081D-2B1D-E9E3-4F2D56C5E7B2}"/>
              </a:ext>
            </a:extLst>
          </p:cNvPr>
          <p:cNvSpPr>
            <a:spLocks noGrp="1"/>
          </p:cNvSpPr>
          <p:nvPr>
            <p:ph type="body" idx="1"/>
          </p:nvPr>
        </p:nvSpPr>
        <p:spPr/>
        <p:txBody>
          <a:bodyPr/>
          <a:lstStyle/>
          <a:p>
            <a:r>
              <a:rPr lang="en-US" sz="1200" kern="1200">
                <a:solidFill>
                  <a:schemeClr val="tx1"/>
                </a:solidFill>
                <a:effectLst/>
                <a:latin typeface="+mn-lt"/>
                <a:ea typeface="+mn-ea"/>
                <a:cs typeface="+mn-cs"/>
              </a:rPr>
              <a:t>So here's my invitation to you:</a:t>
            </a:r>
          </a:p>
          <a:p>
            <a:r>
              <a:rPr lang="en-US" sz="1200" kern="1200">
                <a:solidFill>
                  <a:schemeClr val="tx1"/>
                </a:solidFill>
                <a:effectLst/>
                <a:latin typeface="+mn-lt"/>
                <a:ea typeface="+mn-ea"/>
                <a:cs typeface="+mn-cs"/>
              </a:rPr>
              <a:t>If you acknowledge that every student deserves the opportunity to thrive, that different isn't less, and that our job is to remove barriers rather than ask students to overcome them, then join us.</a:t>
            </a:r>
          </a:p>
          <a:p>
            <a:r>
              <a:rPr lang="en-US" sz="1200" kern="1200">
                <a:solidFill>
                  <a:schemeClr val="tx1"/>
                </a:solidFill>
                <a:effectLst/>
                <a:latin typeface="+mn-lt"/>
                <a:ea typeface="+mn-ea"/>
                <a:cs typeface="+mn-cs"/>
              </a:rPr>
              <a:t>Because you believe it too.</a:t>
            </a:r>
          </a:p>
          <a:p>
            <a:r>
              <a:rPr lang="en-US" sz="1200" kern="1200">
                <a:solidFill>
                  <a:schemeClr val="tx1"/>
                </a:solidFill>
                <a:effectLst/>
                <a:latin typeface="+mn-lt"/>
                <a:ea typeface="+mn-ea"/>
                <a:cs typeface="+mn-cs"/>
              </a:rPr>
              <a:t>In the coming weeks, we'll share more details. We'll identify opportunities to get involved. We'll begin Year 1 of the plan.</a:t>
            </a:r>
          </a:p>
          <a:p>
            <a:r>
              <a:rPr lang="en-US" sz="1200" kern="1200">
                <a:solidFill>
                  <a:schemeClr val="tx1"/>
                </a:solidFill>
                <a:effectLst/>
                <a:latin typeface="+mn-lt"/>
                <a:ea typeface="+mn-ea"/>
                <a:cs typeface="+mn-cs"/>
              </a:rPr>
              <a:t>But today, right now, I'm asking you to make a decision.</a:t>
            </a:r>
          </a:p>
          <a:p>
            <a:r>
              <a:rPr lang="en-US" sz="1200" kern="1200">
                <a:solidFill>
                  <a:schemeClr val="tx1"/>
                </a:solidFill>
                <a:effectLst/>
                <a:latin typeface="+mn-lt"/>
                <a:ea typeface="+mn-ea"/>
                <a:cs typeface="+mn-cs"/>
              </a:rPr>
              <a:t>Will you be part of building the institution we say we are?</a:t>
            </a:r>
          </a:p>
        </p:txBody>
      </p:sp>
      <p:sp>
        <p:nvSpPr>
          <p:cNvPr id="4" name="Slide Number Placeholder 3">
            <a:extLst>
              <a:ext uri="{FF2B5EF4-FFF2-40B4-BE49-F238E27FC236}">
                <a16:creationId xmlns:a16="http://schemas.microsoft.com/office/drawing/2014/main" id="{E0BFD8E3-29F0-4295-F780-6ADB1E43768A}"/>
              </a:ext>
            </a:extLst>
          </p:cNvPr>
          <p:cNvSpPr>
            <a:spLocks noGrp="1"/>
          </p:cNvSpPr>
          <p:nvPr>
            <p:ph type="sldNum" sz="quarter" idx="5"/>
          </p:nvPr>
        </p:nvSpPr>
        <p:spPr/>
        <p:txBody>
          <a:bodyPr/>
          <a:lstStyle/>
          <a:p>
            <a:fld id="{F2B36F2E-F067-4A68-A18E-F712352E3519}" type="slidenum">
              <a:rPr lang="en-US" smtClean="0"/>
              <a:t>23</a:t>
            </a:fld>
            <a:endParaRPr lang="en-US"/>
          </a:p>
        </p:txBody>
      </p:sp>
    </p:spTree>
    <p:extLst>
      <p:ext uri="{BB962C8B-B14F-4D97-AF65-F5344CB8AC3E}">
        <p14:creationId xmlns:p14="http://schemas.microsoft.com/office/powerpoint/2010/main" val="2340381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Five years from now, here's what success looks like:</a:t>
            </a:r>
          </a:p>
          <a:p>
            <a:r>
              <a:rPr lang="en-US" sz="1200" kern="1200" dirty="0">
                <a:solidFill>
                  <a:schemeClr val="tx1"/>
                </a:solidFill>
                <a:effectLst/>
                <a:latin typeface="+mn-lt"/>
                <a:ea typeface="+mn-ea"/>
                <a:cs typeface="+mn-cs"/>
              </a:rPr>
              <a:t>A parent tells their child who struggled in school, "LCC is a place that gets it. You'll be okay there."</a:t>
            </a:r>
          </a:p>
          <a:p>
            <a:r>
              <a:rPr lang="en-US" sz="1200" kern="1200" dirty="0">
                <a:solidFill>
                  <a:schemeClr val="tx1"/>
                </a:solidFill>
                <a:effectLst/>
                <a:latin typeface="+mn-lt"/>
                <a:ea typeface="+mn-ea"/>
                <a:cs typeface="+mn-cs"/>
              </a:rPr>
              <a:t>A prospective student with autism is choosing between colleges and says, "I'm going to LCC because I know I can succeed."</a:t>
            </a:r>
          </a:p>
          <a:p>
            <a:r>
              <a:rPr lang="en-US" sz="1200" kern="1200" dirty="0">
                <a:solidFill>
                  <a:schemeClr val="tx1"/>
                </a:solidFill>
                <a:effectLst/>
                <a:latin typeface="+mn-lt"/>
                <a:ea typeface="+mn-ea"/>
                <a:cs typeface="+mn-cs"/>
              </a:rPr>
              <a:t>A faculty member teaches a diverse classroom using Universal Design principles and thinks, "I can't imagine teaching any other way."</a:t>
            </a:r>
          </a:p>
          <a:p>
            <a:r>
              <a:rPr lang="en-US" sz="1200" kern="1200" dirty="0">
                <a:solidFill>
                  <a:schemeClr val="tx1"/>
                </a:solidFill>
                <a:effectLst/>
                <a:latin typeface="+mn-lt"/>
                <a:ea typeface="+mn-ea"/>
                <a:cs typeface="+mn-cs"/>
              </a:rPr>
              <a:t>A neurodivergent student graduates from LCC at the same rate as their peers. Not due to giving anyone special treatment, but because we removed the barriers that had nothing to do with an individual’s academic ability.</a:t>
            </a:r>
          </a:p>
          <a:p>
            <a:r>
              <a:rPr lang="en-US" sz="1200" kern="1200" dirty="0">
                <a:solidFill>
                  <a:schemeClr val="tx1"/>
                </a:solidFill>
                <a:effectLst/>
                <a:latin typeface="+mn-lt"/>
                <a:ea typeface="+mn-ea"/>
                <a:cs typeface="+mn-cs"/>
              </a:rPr>
              <a:t>That's what we're building. A community where every kind of mind can flourish.</a:t>
            </a:r>
          </a:p>
          <a:p>
            <a:endParaRPr lang="en-US" dirty="0"/>
          </a:p>
        </p:txBody>
      </p:sp>
      <p:sp>
        <p:nvSpPr>
          <p:cNvPr id="4" name="Slide Number Placeholder 3"/>
          <p:cNvSpPr>
            <a:spLocks noGrp="1"/>
          </p:cNvSpPr>
          <p:nvPr>
            <p:ph type="sldNum" sz="quarter" idx="5"/>
          </p:nvPr>
        </p:nvSpPr>
        <p:spPr/>
        <p:txBody>
          <a:bodyPr/>
          <a:lstStyle/>
          <a:p>
            <a:fld id="{F2B36F2E-F067-4A68-A18E-F712352E3519}" type="slidenum">
              <a:rPr lang="en-US" smtClean="0"/>
              <a:t>24</a:t>
            </a:fld>
            <a:endParaRPr lang="en-US"/>
          </a:p>
        </p:txBody>
      </p:sp>
    </p:spTree>
    <p:extLst>
      <p:ext uri="{BB962C8B-B14F-4D97-AF65-F5344CB8AC3E}">
        <p14:creationId xmlns:p14="http://schemas.microsoft.com/office/powerpoint/2010/main" val="499503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started with a belief.</a:t>
            </a:r>
          </a:p>
          <a:p>
            <a:r>
              <a:rPr lang="en-US" sz="1200" kern="1200">
                <a:solidFill>
                  <a:schemeClr val="tx1"/>
                </a:solidFill>
                <a:effectLst/>
                <a:latin typeface="+mn-lt"/>
                <a:ea typeface="+mn-ea"/>
                <a:cs typeface="+mn-cs"/>
              </a:rPr>
              <a:t>We believe every student deserves the opportunity to thrive.</a:t>
            </a:r>
          </a:p>
          <a:p>
            <a:r>
              <a:rPr lang="en-US" sz="1200" kern="1200">
                <a:solidFill>
                  <a:schemeClr val="tx1"/>
                </a:solidFill>
                <a:effectLst/>
                <a:latin typeface="+mn-lt"/>
                <a:ea typeface="+mn-ea"/>
                <a:cs typeface="+mn-cs"/>
              </a:rPr>
              <a:t>We believe that when we design environments that work for the students at the edges, everyone benefits.</a:t>
            </a:r>
          </a:p>
          <a:p>
            <a:r>
              <a:rPr lang="en-US" sz="1200" kern="1200">
                <a:solidFill>
                  <a:schemeClr val="tx1"/>
                </a:solidFill>
                <a:effectLst/>
                <a:latin typeface="+mn-lt"/>
                <a:ea typeface="+mn-ea"/>
                <a:cs typeface="+mn-cs"/>
              </a:rPr>
              <a:t>We believe that LCC's mission to empower learners, to transform lives, to serve our community, means all learners. All lives. Our entire community.</a:t>
            </a:r>
          </a:p>
          <a:p>
            <a:r>
              <a:rPr lang="en-US" sz="1200" kern="1200">
                <a:solidFill>
                  <a:schemeClr val="tx1"/>
                </a:solidFill>
                <a:effectLst/>
                <a:latin typeface="+mn-lt"/>
                <a:ea typeface="+mn-ea"/>
                <a:cs typeface="+mn-cs"/>
              </a:rPr>
              <a:t>We're not becoming something different. We're becoming more of who we already are.</a:t>
            </a:r>
          </a:p>
          <a:p>
            <a:r>
              <a:rPr lang="en-US" sz="1200" kern="1200">
                <a:solidFill>
                  <a:schemeClr val="tx1"/>
                </a:solidFill>
                <a:effectLst/>
                <a:latin typeface="+mn-lt"/>
                <a:ea typeface="+mn-ea"/>
                <a:cs typeface="+mn-cs"/>
              </a:rPr>
              <a:t>Thank you for being here. Thank you for believing. Thank you for building this with us.</a:t>
            </a:r>
          </a:p>
          <a:p>
            <a:r>
              <a:rPr lang="en-US" sz="1200" kern="1200">
                <a:solidFill>
                  <a:schemeClr val="tx1"/>
                </a:solidFill>
                <a:effectLst/>
                <a:latin typeface="+mn-lt"/>
                <a:ea typeface="+mn-ea"/>
                <a:cs typeface="+mn-cs"/>
              </a:rPr>
              <a:t>Now let's talk about what questions you have and how we move forward together.</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25</a:t>
            </a:fld>
            <a:endParaRPr lang="en-US"/>
          </a:p>
        </p:txBody>
      </p:sp>
    </p:spTree>
    <p:extLst>
      <p:ext uri="{BB962C8B-B14F-4D97-AF65-F5344CB8AC3E}">
        <p14:creationId xmlns:p14="http://schemas.microsoft.com/office/powerpoint/2010/main" val="53172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"Lansing Community College provides accessible, high-quality education through relevant and innovative instructional methods to equip and empower a diverse community of learners to complete their educational goals."</a:t>
            </a:r>
          </a:p>
          <a:p>
            <a:r>
              <a:rPr lang="en-US" sz="1200" kern="1200">
                <a:solidFill>
                  <a:schemeClr val="tx1"/>
                </a:solidFill>
                <a:effectLst/>
                <a:latin typeface="+mn-lt"/>
                <a:ea typeface="+mn-ea"/>
                <a:cs typeface="+mn-cs"/>
              </a:rPr>
              <a:t>That's our mission statement. And I believe we mean it.</a:t>
            </a:r>
          </a:p>
          <a:p>
            <a:r>
              <a:rPr lang="en-US" sz="1200" kern="1200">
                <a:solidFill>
                  <a:schemeClr val="tx1"/>
                </a:solidFill>
                <a:effectLst/>
                <a:latin typeface="+mn-lt"/>
                <a:ea typeface="+mn-ea"/>
                <a:cs typeface="+mn-cs"/>
              </a:rPr>
              <a:t>But let's sit with those words for a moment. Accessible. Diverse community. Equip and empower.</a:t>
            </a:r>
          </a:p>
          <a:p>
            <a:r>
              <a:rPr lang="en-US" sz="1200" kern="1200">
                <a:solidFill>
                  <a:schemeClr val="tx1"/>
                </a:solidFill>
                <a:effectLst/>
                <a:latin typeface="+mn-lt"/>
                <a:ea typeface="+mn-ea"/>
                <a:cs typeface="+mn-cs"/>
              </a:rPr>
              <a:t>Here's the question: When we say "accessible," do we mean accessible to every kind of learner? When we say "diverse community," does that include cognitive diversity? When we say "equip and empower," are we doing that for students whose brains work differently?</a:t>
            </a:r>
          </a:p>
          <a:p>
            <a:r>
              <a:rPr lang="en-US" sz="1200" kern="1200">
                <a:solidFill>
                  <a:schemeClr val="tx1"/>
                </a:solidFill>
                <a:effectLst/>
                <a:latin typeface="+mn-lt"/>
                <a:ea typeface="+mn-ea"/>
                <a:cs typeface="+mn-cs"/>
              </a:rPr>
              <a:t>This isn't about whether we've been failing. Many of you are already living this mission every single day in your classrooms and offices.</a:t>
            </a:r>
          </a:p>
          <a:p>
            <a:r>
              <a:rPr lang="en-US" sz="1200" kern="1200">
                <a:solidFill>
                  <a:schemeClr val="tx1"/>
                </a:solidFill>
                <a:effectLst/>
                <a:latin typeface="+mn-lt"/>
                <a:ea typeface="+mn-ea"/>
                <a:cs typeface="+mn-cs"/>
              </a:rPr>
              <a:t>This is about asking: How do we make sure this mission reaches every student who walks through our doors?</a:t>
            </a:r>
          </a:p>
          <a:p>
            <a:r>
              <a:rPr lang="en-US" sz="1200" kern="1200">
                <a:solidFill>
                  <a:schemeClr val="tx1"/>
                </a:solidFill>
                <a:effectLst/>
                <a:latin typeface="+mn-lt"/>
                <a:ea typeface="+mn-ea"/>
                <a:cs typeface="+mn-cs"/>
              </a:rPr>
              <a:t>Because that's who we say we are. And that's who we want to be.</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3</a:t>
            </a:fld>
            <a:endParaRPr lang="en-US"/>
          </a:p>
        </p:txBody>
      </p:sp>
    </p:spTree>
    <p:extLst>
      <p:ext uri="{BB962C8B-B14F-4D97-AF65-F5344CB8AC3E}">
        <p14:creationId xmlns:p14="http://schemas.microsoft.com/office/powerpoint/2010/main" val="4223487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isn't theoretical. The research is clear.</a:t>
            </a:r>
          </a:p>
          <a:p>
            <a:r>
              <a:rPr lang="en-US" sz="1200" kern="1200">
                <a:solidFill>
                  <a:schemeClr val="tx1"/>
                </a:solidFill>
                <a:effectLst/>
                <a:latin typeface="+mn-lt"/>
                <a:ea typeface="+mn-ea"/>
                <a:cs typeface="+mn-cs"/>
              </a:rPr>
              <a:t>Multiple studies document that autistic students experience poorer outcomes in higher education compared to their neurotypical peers. They're more likely to report social isolation, mental health challenges, and difficulties navigating unstructured academic environments. Their graduation rates lag behind not just all students, but even students with other disabilities.</a:t>
            </a:r>
          </a:p>
          <a:p>
            <a:r>
              <a:rPr lang="en-US" sz="1200" kern="1200">
                <a:solidFill>
                  <a:schemeClr val="tx1"/>
                </a:solidFill>
                <a:effectLst/>
                <a:latin typeface="+mn-lt"/>
                <a:ea typeface="+mn-ea"/>
                <a:cs typeface="+mn-cs"/>
              </a:rPr>
              <a:t>These are some quotes from our students:</a:t>
            </a:r>
          </a:p>
          <a:p>
            <a:r>
              <a:rPr lang="en-US" sz="1200" kern="1200">
                <a:solidFill>
                  <a:schemeClr val="tx1"/>
                </a:solidFill>
                <a:effectLst/>
                <a:latin typeface="+mn-lt"/>
                <a:ea typeface="+mn-ea"/>
                <a:cs typeface="+mn-cs"/>
              </a:rPr>
              <a:t>One student mentioned, "There's not a whole lot of small nooks you can retreat to without feeling like everyone is watching you."</a:t>
            </a:r>
          </a:p>
          <a:p>
            <a:r>
              <a:rPr lang="en-US" sz="1200" kern="1200">
                <a:solidFill>
                  <a:schemeClr val="tx1"/>
                </a:solidFill>
                <a:effectLst/>
                <a:latin typeface="+mn-lt"/>
                <a:ea typeface="+mn-ea"/>
                <a:cs typeface="+mn-cs"/>
              </a:rPr>
              <a:t>We can fix this with intentionally designed spaces.</a:t>
            </a:r>
          </a:p>
          <a:p>
            <a:r>
              <a:rPr lang="en-US" sz="1200" kern="1200">
                <a:solidFill>
                  <a:schemeClr val="tx1"/>
                </a:solidFill>
                <a:effectLst/>
                <a:latin typeface="+mn-lt"/>
                <a:ea typeface="+mn-ea"/>
                <a:cs typeface="+mn-cs"/>
              </a:rPr>
              <a:t>Another student told us: "It would be nice to feel accepted for the way I am, and not put in a box as someone who has a problem, but someone who might just learn differently than others."</a:t>
            </a:r>
          </a:p>
          <a:p>
            <a:r>
              <a:rPr lang="en-US" sz="1200" kern="1200">
                <a:solidFill>
                  <a:schemeClr val="tx1"/>
                </a:solidFill>
                <a:effectLst/>
                <a:latin typeface="+mn-lt"/>
                <a:ea typeface="+mn-ea"/>
                <a:cs typeface="+mn-cs"/>
              </a:rPr>
              <a:t>And this one stayed with me: "Just be patient! Especially when someone's trying to figure out how to word a question."</a:t>
            </a:r>
          </a:p>
          <a:p>
            <a:r>
              <a:rPr lang="en-US" sz="1200" kern="1200">
                <a:solidFill>
                  <a:schemeClr val="tx1"/>
                </a:solidFill>
                <a:effectLst/>
                <a:latin typeface="+mn-lt"/>
                <a:ea typeface="+mn-ea"/>
                <a:cs typeface="+mn-cs"/>
              </a:rPr>
              <a:t>And here's the remarkable thing the research tells us: These outcomes aren't because of lack of ability. They're because of environments that fail to meet the needs of students with diverse cognitive, sensory, and communication needs.</a:t>
            </a:r>
          </a:p>
          <a:p>
            <a:r>
              <a:rPr lang="en-US" sz="1200" kern="1200">
                <a:solidFill>
                  <a:schemeClr val="tx1"/>
                </a:solidFill>
                <a:effectLst/>
                <a:latin typeface="+mn-lt"/>
                <a:ea typeface="+mn-ea"/>
                <a:cs typeface="+mn-cs"/>
              </a:rPr>
              <a:t>When we create supportive environments, neurodivergent students don't just survive. They thrive.</a:t>
            </a:r>
          </a:p>
          <a:p>
            <a:r>
              <a:rPr lang="en-US" sz="1200" kern="1200">
                <a:solidFill>
                  <a:schemeClr val="tx1"/>
                </a:solidFill>
                <a:effectLst/>
                <a:latin typeface="+mn-lt"/>
                <a:ea typeface="+mn-ea"/>
                <a:cs typeface="+mn-cs"/>
              </a:rPr>
              <a:t>So this isn't about fixing a crisis. This is about seizing an opportunity.</a:t>
            </a:r>
          </a:p>
          <a:p>
            <a:r>
              <a:rPr lang="en-US" sz="1200" kern="1200">
                <a:solidFill>
                  <a:schemeClr val="tx1"/>
                </a:solidFill>
                <a:effectLst/>
                <a:latin typeface="+mn-lt"/>
                <a:ea typeface="+mn-ea"/>
                <a:cs typeface="+mn-cs"/>
              </a:rPr>
              <a:t>An opportunity to become the kind of institution where every student can show us what they're truly capable of.</a:t>
            </a:r>
          </a:p>
          <a:p>
            <a:r>
              <a:rPr lang="en-US" sz="1200" kern="1200">
                <a:solidFill>
                  <a:schemeClr val="tx1"/>
                </a:solidFill>
                <a:effectLst/>
                <a:latin typeface="+mn-lt"/>
                <a:ea typeface="+mn-ea"/>
                <a:cs typeface="+mn-cs"/>
              </a:rPr>
              <a:t>That's worth investing in.</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4</a:t>
            </a:fld>
            <a:endParaRPr lang="en-US"/>
          </a:p>
        </p:txBody>
      </p:sp>
    </p:spTree>
    <p:extLst>
      <p:ext uri="{BB962C8B-B14F-4D97-AF65-F5344CB8AC3E}">
        <p14:creationId xmlns:p14="http://schemas.microsoft.com/office/powerpoint/2010/main" val="1799399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So how do we actually live out this belief? How do we make LCC a place where every kind of mind can flourish?</a:t>
            </a:r>
          </a:p>
          <a:p>
            <a:r>
              <a:rPr lang="en-US" sz="1200" kern="1200">
                <a:solidFill>
                  <a:schemeClr val="tx1"/>
                </a:solidFill>
                <a:effectLst/>
                <a:latin typeface="+mn-lt"/>
                <a:ea typeface="+mn-ea"/>
                <a:cs typeface="+mn-cs"/>
              </a:rPr>
              <a:t>Not through special treatment. Not through separating students into categories. But through intentional design and continuous learning.</a:t>
            </a:r>
          </a:p>
          <a:p>
            <a:r>
              <a:rPr lang="en-US" sz="1200" kern="1200">
                <a:solidFill>
                  <a:schemeClr val="tx1"/>
                </a:solidFill>
                <a:effectLst/>
                <a:latin typeface="+mn-lt"/>
                <a:ea typeface="+mn-ea"/>
                <a:cs typeface="+mn-cs"/>
              </a:rPr>
              <a:t>We design our physical spaces with sensory needs in mind; not as an afterthought, but from the beginning.</a:t>
            </a:r>
          </a:p>
          <a:p>
            <a:r>
              <a:rPr lang="en-US" sz="1200" kern="1200">
                <a:solidFill>
                  <a:schemeClr val="tx1"/>
                </a:solidFill>
                <a:effectLst/>
                <a:latin typeface="+mn-lt"/>
                <a:ea typeface="+mn-ea"/>
                <a:cs typeface="+mn-cs"/>
              </a:rPr>
              <a:t>We design our teaching with flexibility built in; not because some students need accommodation, but because all students learn differently.</a:t>
            </a:r>
          </a:p>
          <a:p>
            <a:r>
              <a:rPr lang="en-US" sz="1200" kern="1200">
                <a:solidFill>
                  <a:schemeClr val="tx1"/>
                </a:solidFill>
                <a:effectLst/>
                <a:latin typeface="+mn-lt"/>
                <a:ea typeface="+mn-ea"/>
                <a:cs typeface="+mn-cs"/>
              </a:rPr>
              <a:t>We design our policies and practices to include rather than exclude.</a:t>
            </a:r>
          </a:p>
          <a:p>
            <a:r>
              <a:rPr lang="en-US" sz="1200" kern="1200">
                <a:solidFill>
                  <a:schemeClr val="tx1"/>
                </a:solidFill>
                <a:effectLst/>
                <a:latin typeface="+mn-lt"/>
                <a:ea typeface="+mn-ea"/>
                <a:cs typeface="+mn-cs"/>
              </a:rPr>
              <a:t>The beautiful thing about it is this: When we design for the students at the edges, everyone benefits. Just like when redesigning our college website or online courses to meet ADA standards, they became easier to use, search, and navigate for all users. Or how, a decade earlier, building wider doorways and entry ramps made campus buildings easier to navigate. </a:t>
            </a:r>
          </a:p>
          <a:p>
            <a:r>
              <a:rPr lang="en-US" sz="1200" kern="1200">
                <a:solidFill>
                  <a:schemeClr val="tx1"/>
                </a:solidFill>
                <a:effectLst/>
                <a:latin typeface="+mn-lt"/>
                <a:ea typeface="+mn-ea"/>
                <a:cs typeface="+mn-cs"/>
              </a:rPr>
              <a:t>Clear instructions help all students. Flexible assessment options let everyone show what they know. Quiet spaces like the Technology and Learning Center serve anyone who needs to focus.</a:t>
            </a:r>
          </a:p>
          <a:p>
            <a:r>
              <a:rPr lang="en-US" sz="1200" kern="1200">
                <a:solidFill>
                  <a:schemeClr val="tx1"/>
                </a:solidFill>
                <a:effectLst/>
                <a:latin typeface="+mn-lt"/>
                <a:ea typeface="+mn-ea"/>
                <a:cs typeface="+mn-cs"/>
              </a:rPr>
              <a:t>We're not lowering standards. We're removing barriers.</a:t>
            </a:r>
          </a:p>
          <a:p>
            <a:endParaRPr lang="en-US"/>
          </a:p>
        </p:txBody>
      </p:sp>
      <p:sp>
        <p:nvSpPr>
          <p:cNvPr id="4" name="Slide Number Placeholder 3"/>
          <p:cNvSpPr>
            <a:spLocks noGrp="1"/>
          </p:cNvSpPr>
          <p:nvPr>
            <p:ph type="sldNum" sz="quarter" idx="5"/>
          </p:nvPr>
        </p:nvSpPr>
        <p:spPr/>
        <p:txBody>
          <a:bodyPr/>
          <a:lstStyle/>
          <a:p>
            <a:fld id="{F2B36F2E-F067-4A68-A18E-F712352E3519}" type="slidenum">
              <a:rPr lang="en-US" smtClean="0"/>
              <a:t>5</a:t>
            </a:fld>
            <a:endParaRPr lang="en-US"/>
          </a:p>
        </p:txBody>
      </p:sp>
    </p:spTree>
    <p:extLst>
      <p:ext uri="{BB962C8B-B14F-4D97-AF65-F5344CB8AC3E}">
        <p14:creationId xmlns:p14="http://schemas.microsoft.com/office/powerpoint/2010/main" val="187185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something you should know: We're not starting from scratch.</a:t>
            </a:r>
          </a:p>
          <a:p>
            <a:r>
              <a:rPr lang="en-US" sz="1200" kern="1200" dirty="0">
                <a:solidFill>
                  <a:schemeClr val="tx1"/>
                </a:solidFill>
                <a:effectLst/>
                <a:latin typeface="+mn-lt"/>
                <a:ea typeface="+mn-ea"/>
                <a:cs typeface="+mn-cs"/>
              </a:rPr>
              <a:t>We asked proven experts to assess where we stand. Landmark College is the first institution of higher education specifically designed for neurodivergent students; they have 40 years of experience in this work.</a:t>
            </a:r>
          </a:p>
          <a:p>
            <a:r>
              <a:rPr lang="en-US" sz="1200" kern="1200" dirty="0">
                <a:solidFill>
                  <a:schemeClr val="tx1"/>
                </a:solidFill>
                <a:effectLst/>
                <a:latin typeface="+mn-lt"/>
                <a:ea typeface="+mn-ea"/>
                <a:cs typeface="+mn-cs"/>
              </a:rPr>
              <a:t>And you know what they told us?</a:t>
            </a:r>
          </a:p>
          <a:p>
            <a:r>
              <a:rPr lang="en-US" sz="1200" kern="1200" dirty="0">
                <a:solidFill>
                  <a:schemeClr val="tx1"/>
                </a:solidFill>
                <a:effectLst/>
                <a:latin typeface="+mn-lt"/>
                <a:ea typeface="+mn-ea"/>
                <a:cs typeface="+mn-cs"/>
              </a:rPr>
              <a:t>Dr. Lalor from Landmark stated that LCC likely “already has a more autism-inclusive sensory environment than the majority of higher education institutions.”</a:t>
            </a:r>
          </a:p>
          <a:p>
            <a:r>
              <a:rPr lang="en-US" sz="1200" kern="1200" dirty="0">
                <a:solidFill>
                  <a:schemeClr val="tx1"/>
                </a:solidFill>
                <a:effectLst/>
                <a:latin typeface="+mn-lt"/>
                <a:ea typeface="+mn-ea"/>
                <a:cs typeface="+mn-cs"/>
              </a:rPr>
              <a:t>Read that again. We're already ahead of most colleges in the country.</a:t>
            </a:r>
          </a:p>
          <a:p>
            <a:r>
              <a:rPr lang="en-US" sz="1200" kern="1200" dirty="0">
                <a:solidFill>
                  <a:schemeClr val="tx1"/>
                </a:solidFill>
                <a:effectLst/>
                <a:latin typeface="+mn-lt"/>
                <a:ea typeface="+mn-ea"/>
                <a:cs typeface="+mn-cs"/>
              </a:rPr>
              <a:t>Our Technology and Learning Center? The report specifically notes it "incorporates a number of features that exemplify sensory-friendly design." Our quiet study spaces, our variety of seating, our meditation room, our ongoing transition to LED lighting. These are things colleges nationwide are trying to figure out, and we're working to improve these things.</a:t>
            </a:r>
          </a:p>
          <a:p>
            <a:r>
              <a:rPr lang="en-US" sz="1200" kern="1200" dirty="0">
                <a:solidFill>
                  <a:schemeClr val="tx1"/>
                </a:solidFill>
                <a:effectLst/>
                <a:latin typeface="+mn-lt"/>
                <a:ea typeface="+mn-ea"/>
                <a:cs typeface="+mn-cs"/>
              </a:rPr>
              <a:t>So, again: this isn't about becoming something we're not. This is about becoming more of what we already are, making it a part of LCC’s DNA.</a:t>
            </a:r>
          </a:p>
          <a:p>
            <a:endParaRPr lang="en-US" dirty="0"/>
          </a:p>
        </p:txBody>
      </p:sp>
      <p:sp>
        <p:nvSpPr>
          <p:cNvPr id="4" name="Slide Number Placeholder 3"/>
          <p:cNvSpPr>
            <a:spLocks noGrp="1"/>
          </p:cNvSpPr>
          <p:nvPr>
            <p:ph type="sldNum" sz="quarter" idx="5"/>
          </p:nvPr>
        </p:nvSpPr>
        <p:spPr/>
        <p:txBody>
          <a:bodyPr/>
          <a:lstStyle/>
          <a:p>
            <a:fld id="{F2B36F2E-F067-4A68-A18E-F712352E3519}" type="slidenum">
              <a:rPr lang="en-US" smtClean="0"/>
              <a:t>6</a:t>
            </a:fld>
            <a:endParaRPr lang="en-US"/>
          </a:p>
        </p:txBody>
      </p:sp>
    </p:spTree>
    <p:extLst>
      <p:ext uri="{BB962C8B-B14F-4D97-AF65-F5344CB8AC3E}">
        <p14:creationId xmlns:p14="http://schemas.microsoft.com/office/powerpoint/2010/main" val="32897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didn't just bring in outside experts. We asked you. We asked our students, our faculty, our staff.</a:t>
            </a:r>
          </a:p>
          <a:p>
            <a:r>
              <a:rPr lang="en-US" sz="1200" kern="1200" dirty="0">
                <a:solidFill>
                  <a:schemeClr val="tx1"/>
                </a:solidFill>
                <a:effectLst/>
                <a:latin typeface="+mn-lt"/>
                <a:ea typeface="+mn-ea"/>
                <a:cs typeface="+mn-cs"/>
              </a:rPr>
              <a:t>Landmark conducted 13 on-campus focus groups, 2 virtual focus groups, and surveys. 107 people participated in focus groups. 110 people completed surveys.</a:t>
            </a:r>
          </a:p>
          <a:p>
            <a:r>
              <a:rPr lang="en-US" sz="1200" kern="1200" dirty="0">
                <a:solidFill>
                  <a:schemeClr val="tx1"/>
                </a:solidFill>
                <a:effectLst/>
                <a:latin typeface="+mn-lt"/>
                <a:ea typeface="+mn-ea"/>
                <a:cs typeface="+mn-cs"/>
              </a:rPr>
              <a:t>And the message was overwhelming:</a:t>
            </a:r>
          </a:p>
          <a:p>
            <a:r>
              <a:rPr lang="en-US" sz="1200" kern="1200" dirty="0">
                <a:solidFill>
                  <a:schemeClr val="tx1"/>
                </a:solidFill>
                <a:effectLst/>
                <a:latin typeface="+mn-lt"/>
                <a:ea typeface="+mn-ea"/>
                <a:cs typeface="+mn-cs"/>
              </a:rPr>
              <a:t>You believe in this work.</a:t>
            </a:r>
          </a:p>
          <a:p>
            <a:r>
              <a:rPr lang="en-US" sz="1200" kern="1200" dirty="0">
                <a:solidFill>
                  <a:schemeClr val="tx1"/>
                </a:solidFill>
                <a:effectLst/>
                <a:latin typeface="+mn-lt"/>
                <a:ea typeface="+mn-ea"/>
                <a:cs typeface="+mn-cs"/>
              </a:rPr>
              <a:t>When students and faculty groups were asked if LCC should provide a more autism-friendly campus, the most common response from all groups was "strongly agree." Neurodivergent students averaged 4.02 out of 5. Faculty showed even stronger agreement, averaging 4.33 out of 5. And the highest level of agreement came from Neurotypical students, who averaged 4.39 out of 5.</a:t>
            </a:r>
          </a:p>
          <a:p>
            <a:r>
              <a:rPr lang="en-US" sz="1200" kern="1200" dirty="0">
                <a:solidFill>
                  <a:schemeClr val="tx1"/>
                </a:solidFill>
                <a:effectLst/>
                <a:latin typeface="+mn-lt"/>
                <a:ea typeface="+mn-ea"/>
                <a:cs typeface="+mn-cs"/>
              </a:rPr>
              <a:t>This means there is wide consensus that autism-friendly initiatives benefit our entire LCC community. You already believe what we believe. You're already living these values in your classrooms, in your offices, in your interactions with students every single day.</a:t>
            </a:r>
          </a:p>
          <a:p>
            <a:r>
              <a:rPr lang="en-US" sz="1200" kern="1200" dirty="0">
                <a:solidFill>
                  <a:schemeClr val="tx1"/>
                </a:solidFill>
                <a:effectLst/>
                <a:latin typeface="+mn-lt"/>
                <a:ea typeface="+mn-ea"/>
                <a:cs typeface="+mn-cs"/>
              </a:rPr>
              <a:t>Now we're just making it official. We're making it systematic, and sustainable.</a:t>
            </a:r>
          </a:p>
          <a:p>
            <a:endParaRPr lang="en-US" dirty="0"/>
          </a:p>
        </p:txBody>
      </p:sp>
      <p:sp>
        <p:nvSpPr>
          <p:cNvPr id="4" name="Slide Number Placeholder 3"/>
          <p:cNvSpPr>
            <a:spLocks noGrp="1"/>
          </p:cNvSpPr>
          <p:nvPr>
            <p:ph type="sldNum" sz="quarter" idx="5"/>
          </p:nvPr>
        </p:nvSpPr>
        <p:spPr/>
        <p:txBody>
          <a:bodyPr/>
          <a:lstStyle/>
          <a:p>
            <a:fld id="{F2B36F2E-F067-4A68-A18E-F712352E3519}" type="slidenum">
              <a:rPr lang="en-US" smtClean="0"/>
              <a:t>7</a:t>
            </a:fld>
            <a:endParaRPr lang="en-US"/>
          </a:p>
        </p:txBody>
      </p:sp>
    </p:spTree>
    <p:extLst>
      <p:ext uri="{BB962C8B-B14F-4D97-AF65-F5344CB8AC3E}">
        <p14:creationId xmlns:p14="http://schemas.microsoft.com/office/powerpoint/2010/main" val="305040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82D58-F758-171C-9ECD-1A00B021E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19CBC-C863-F654-9CBF-2F705AB97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C9376-9A1F-A84D-FDB0-D64C9240435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 didn't just bring in outside experts. We asked you. We asked our students, our faculty, our staff.</a:t>
            </a:r>
          </a:p>
          <a:p>
            <a:r>
              <a:rPr lang="en-US" sz="1200" kern="1200" dirty="0">
                <a:solidFill>
                  <a:schemeClr val="tx1"/>
                </a:solidFill>
                <a:effectLst/>
                <a:latin typeface="+mn-lt"/>
                <a:ea typeface="+mn-ea"/>
                <a:cs typeface="+mn-cs"/>
              </a:rPr>
              <a:t>Landmark conducted 13 on-campus focus groups, 2 virtual focus groups, and surveys. 107 people participated in focus groups. 110 people completed surveys.</a:t>
            </a:r>
          </a:p>
          <a:p>
            <a:r>
              <a:rPr lang="en-US" sz="1200" kern="1200" dirty="0">
                <a:solidFill>
                  <a:schemeClr val="tx1"/>
                </a:solidFill>
                <a:effectLst/>
                <a:latin typeface="+mn-lt"/>
                <a:ea typeface="+mn-ea"/>
                <a:cs typeface="+mn-cs"/>
              </a:rPr>
              <a:t>And the message was overwhelming:</a:t>
            </a:r>
          </a:p>
          <a:p>
            <a:r>
              <a:rPr lang="en-US" sz="1200" kern="1200" dirty="0">
                <a:solidFill>
                  <a:schemeClr val="tx1"/>
                </a:solidFill>
                <a:effectLst/>
                <a:latin typeface="+mn-lt"/>
                <a:ea typeface="+mn-ea"/>
                <a:cs typeface="+mn-cs"/>
              </a:rPr>
              <a:t>You believe in this work.</a:t>
            </a:r>
          </a:p>
          <a:p>
            <a:r>
              <a:rPr lang="en-US" sz="1200" kern="1200" dirty="0">
                <a:solidFill>
                  <a:schemeClr val="tx1"/>
                </a:solidFill>
                <a:effectLst/>
                <a:latin typeface="+mn-lt"/>
                <a:ea typeface="+mn-ea"/>
                <a:cs typeface="+mn-cs"/>
              </a:rPr>
              <a:t>When students and faculty groups were asked if LCC should provide a more autism-friendly campus, the most common response from all groups was "strongly agree." Neurodivergent students averaged 4.02 out of 5. Faculty showed even stronger agreement, averaging 4.33 out of 5. And the highest level of agreement came from Neurotypical students, who averaged 4.39 out of 5.</a:t>
            </a:r>
          </a:p>
          <a:p>
            <a:r>
              <a:rPr lang="en-US" sz="1200" kern="1200" dirty="0">
                <a:solidFill>
                  <a:schemeClr val="tx1"/>
                </a:solidFill>
                <a:effectLst/>
                <a:latin typeface="+mn-lt"/>
                <a:ea typeface="+mn-ea"/>
                <a:cs typeface="+mn-cs"/>
              </a:rPr>
              <a:t>This means there is wide consensus that autism-friendly initiatives benefit our entire LCC community. You already believe what we believe. You're already living these values in your classrooms, in your offices, in your interactions with students every single day.</a:t>
            </a:r>
          </a:p>
          <a:p>
            <a:r>
              <a:rPr lang="en-US" sz="1200" kern="1200" dirty="0">
                <a:solidFill>
                  <a:schemeClr val="tx1"/>
                </a:solidFill>
                <a:effectLst/>
                <a:latin typeface="+mn-lt"/>
                <a:ea typeface="+mn-ea"/>
                <a:cs typeface="+mn-cs"/>
              </a:rPr>
              <a:t>Now we're just making it official. We're making it systematic, and sustainable.</a:t>
            </a:r>
          </a:p>
          <a:p>
            <a:endParaRPr lang="en-US" dirty="0"/>
          </a:p>
        </p:txBody>
      </p:sp>
      <p:sp>
        <p:nvSpPr>
          <p:cNvPr id="4" name="Slide Number Placeholder 3">
            <a:extLst>
              <a:ext uri="{FF2B5EF4-FFF2-40B4-BE49-F238E27FC236}">
                <a16:creationId xmlns:a16="http://schemas.microsoft.com/office/drawing/2014/main" id="{E67176E4-F207-F639-F631-3CA7ACE2585A}"/>
              </a:ext>
            </a:extLst>
          </p:cNvPr>
          <p:cNvSpPr>
            <a:spLocks noGrp="1"/>
          </p:cNvSpPr>
          <p:nvPr>
            <p:ph type="sldNum" sz="quarter" idx="5"/>
          </p:nvPr>
        </p:nvSpPr>
        <p:spPr/>
        <p:txBody>
          <a:bodyPr/>
          <a:lstStyle/>
          <a:p>
            <a:fld id="{F2B36F2E-F067-4A68-A18E-F712352E3519}" type="slidenum">
              <a:rPr lang="en-US" smtClean="0"/>
              <a:t>8</a:t>
            </a:fld>
            <a:endParaRPr lang="en-US"/>
          </a:p>
        </p:txBody>
      </p:sp>
    </p:spTree>
    <p:extLst>
      <p:ext uri="{BB962C8B-B14F-4D97-AF65-F5344CB8AC3E}">
        <p14:creationId xmlns:p14="http://schemas.microsoft.com/office/powerpoint/2010/main" val="142525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B106-F818-2EB2-0F36-7055B96DE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AD9C0-9447-8836-9834-CFEF2C4F5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99BC4-5315-C118-BB8E-9F9B1E63D038}"/>
              </a:ext>
            </a:extLst>
          </p:cNvPr>
          <p:cNvSpPr>
            <a:spLocks noGrp="1"/>
          </p:cNvSpPr>
          <p:nvPr>
            <p:ph type="body" idx="1"/>
          </p:nvPr>
        </p:nvSpPr>
        <p:spPr/>
        <p:txBody>
          <a:bodyPr/>
          <a:lstStyle/>
          <a:p>
            <a:r>
              <a:rPr lang="en-US" sz="1200" kern="1200">
                <a:solidFill>
                  <a:schemeClr val="tx1"/>
                </a:solidFill>
                <a:effectLst/>
                <a:latin typeface="+mn-lt"/>
                <a:ea typeface="+mn-ea"/>
                <a:cs typeface="+mn-cs"/>
              </a:rPr>
              <a:t>Our students told us what's working. They appreciate the inclusivity. They value how helpful our staff and faculty are. They love the quiet spaces and academic support.</a:t>
            </a:r>
          </a:p>
          <a:p>
            <a:r>
              <a:rPr lang="en-US" sz="1200" kern="1200">
                <a:solidFill>
                  <a:schemeClr val="tx1"/>
                </a:solidFill>
                <a:effectLst/>
                <a:latin typeface="+mn-lt"/>
                <a:ea typeface="+mn-ea"/>
                <a:cs typeface="+mn-cs"/>
              </a:rPr>
              <a:t>But they also told us where they struggle.</a:t>
            </a:r>
          </a:p>
          <a:p>
            <a:r>
              <a:rPr lang="en-US" sz="1200" kern="1200">
                <a:solidFill>
                  <a:schemeClr val="tx1"/>
                </a:solidFill>
                <a:effectLst/>
                <a:latin typeface="+mn-lt"/>
                <a:ea typeface="+mn-ea"/>
                <a:cs typeface="+mn-cs"/>
              </a:rPr>
              <a:t>Lighting can be overwhelming. Classroom environments can be overstimulating. They don't always know what resources exist or how to access them.</a:t>
            </a:r>
          </a:p>
          <a:p>
            <a:r>
              <a:rPr lang="en-US" sz="1200" kern="1200">
                <a:solidFill>
                  <a:schemeClr val="tx1"/>
                </a:solidFill>
                <a:effectLst/>
                <a:latin typeface="+mn-lt"/>
                <a:ea typeface="+mn-ea"/>
                <a:cs typeface="+mn-cs"/>
              </a:rPr>
              <a:t>They're not complaining. They're trusting us with the truth.</a:t>
            </a:r>
          </a:p>
          <a:p>
            <a:r>
              <a:rPr lang="en-US" sz="1200" kern="1200">
                <a:solidFill>
                  <a:schemeClr val="tx1"/>
                </a:solidFill>
                <a:effectLst/>
                <a:latin typeface="+mn-lt"/>
                <a:ea typeface="+mn-ea"/>
                <a:cs typeface="+mn-cs"/>
              </a:rPr>
              <a:t>They're saying: "We want to succeed here. We want to be part of this community. Here's what we need." Autistic students aren’t lacking potential, they’re navigating a system built without them in mind.</a:t>
            </a:r>
          </a:p>
          <a:p>
            <a:r>
              <a:rPr lang="en-US" sz="1200" kern="1200">
                <a:solidFill>
                  <a:schemeClr val="tx1"/>
                </a:solidFill>
                <a:effectLst/>
                <a:latin typeface="+mn-lt"/>
                <a:ea typeface="+mn-ea"/>
                <a:cs typeface="+mn-cs"/>
              </a:rPr>
              <a:t>When students trust you enough to tell you what they need, listening is not optional.</a:t>
            </a:r>
          </a:p>
          <a:p>
            <a:r>
              <a:rPr lang="en-US" sz="1200" kern="1200">
                <a:solidFill>
                  <a:schemeClr val="tx1"/>
                </a:solidFill>
                <a:effectLst/>
                <a:latin typeface="+mn-lt"/>
                <a:ea typeface="+mn-ea"/>
                <a:cs typeface="+mn-cs"/>
              </a:rPr>
              <a:t>Let me share another example.</a:t>
            </a:r>
          </a:p>
          <a:p>
            <a:r>
              <a:rPr lang="en-US" sz="1200" kern="1200">
                <a:solidFill>
                  <a:schemeClr val="tx1"/>
                </a:solidFill>
                <a:effectLst/>
                <a:latin typeface="+mn-lt"/>
                <a:ea typeface="+mn-ea"/>
                <a:cs typeface="+mn-cs"/>
              </a:rPr>
              <a:t>A student I’ll call Jordan, arrived on campus excited for their first semester. They had done all the prep work. Read the syllabus twice. They walked their schedule the day before. They were ready.</a:t>
            </a:r>
          </a:p>
          <a:p>
            <a:r>
              <a:rPr lang="en-US" sz="1200" kern="1200">
                <a:solidFill>
                  <a:schemeClr val="tx1"/>
                </a:solidFill>
                <a:effectLst/>
                <a:latin typeface="+mn-lt"/>
                <a:ea typeface="+mn-ea"/>
                <a:cs typeface="+mn-cs"/>
              </a:rPr>
              <a:t>But when they stepped into the hallway outside their first class, they froze. The noise. The crowds. The sudden shift from quiet planning to chaotic reality. Their brain went from organized to overwhelmed in seconds.</a:t>
            </a:r>
          </a:p>
          <a:p>
            <a:r>
              <a:rPr lang="en-US" sz="1200" kern="1200">
                <a:solidFill>
                  <a:schemeClr val="tx1"/>
                </a:solidFill>
                <a:effectLst/>
                <a:latin typeface="+mn-lt"/>
                <a:ea typeface="+mn-ea"/>
                <a:cs typeface="+mn-cs"/>
              </a:rPr>
              <a:t>So they did what many students do in that moment. They masked. They tried to push through. They sat in class pretending to follow every word, even though their nervous system was already in fight or flight.</a:t>
            </a:r>
          </a:p>
          <a:p>
            <a:r>
              <a:rPr lang="en-US" sz="1200" kern="1200">
                <a:solidFill>
                  <a:schemeClr val="tx1"/>
                </a:solidFill>
                <a:effectLst/>
                <a:latin typeface="+mn-lt"/>
                <a:ea typeface="+mn-ea"/>
                <a:cs typeface="+mn-cs"/>
              </a:rPr>
              <a:t>After class, they wanted to ask the instructor a clarifying question, but the idea of standing in that line of loud, chit-chatting students felt impossible. So they left. And the question remained unasked.</a:t>
            </a:r>
          </a:p>
          <a:p>
            <a:r>
              <a:rPr lang="en-US" sz="1200" kern="1200">
                <a:solidFill>
                  <a:schemeClr val="tx1"/>
                </a:solidFill>
                <a:effectLst/>
                <a:latin typeface="+mn-lt"/>
                <a:ea typeface="+mn-ea"/>
                <a:cs typeface="+mn-cs"/>
              </a:rPr>
              <a:t>Jordan wasn’t struggling academically. They were struggling environmentally.</a:t>
            </a:r>
          </a:p>
          <a:p>
            <a:r>
              <a:rPr lang="en-US" sz="1200" kern="1200">
                <a:solidFill>
                  <a:schemeClr val="tx1"/>
                </a:solidFill>
                <a:effectLst/>
                <a:latin typeface="+mn-lt"/>
                <a:ea typeface="+mn-ea"/>
                <a:cs typeface="+mn-cs"/>
              </a:rPr>
              <a:t>And campuses everywhere have Jordans, brilliant students navigating systems never designed with them in mind.</a:t>
            </a:r>
          </a:p>
          <a:p>
            <a:endParaRPr lang="en-US"/>
          </a:p>
        </p:txBody>
      </p:sp>
      <p:sp>
        <p:nvSpPr>
          <p:cNvPr id="4" name="Slide Number Placeholder 3">
            <a:extLst>
              <a:ext uri="{FF2B5EF4-FFF2-40B4-BE49-F238E27FC236}">
                <a16:creationId xmlns:a16="http://schemas.microsoft.com/office/drawing/2014/main" id="{EDDCCFC0-BD77-2C1D-D849-14C972B4E2EB}"/>
              </a:ext>
            </a:extLst>
          </p:cNvPr>
          <p:cNvSpPr>
            <a:spLocks noGrp="1"/>
          </p:cNvSpPr>
          <p:nvPr>
            <p:ph type="sldNum" sz="quarter" idx="5"/>
          </p:nvPr>
        </p:nvSpPr>
        <p:spPr/>
        <p:txBody>
          <a:bodyPr/>
          <a:lstStyle/>
          <a:p>
            <a:fld id="{F2B36F2E-F067-4A68-A18E-F712352E3519}" type="slidenum">
              <a:rPr lang="en-US" smtClean="0"/>
              <a:t>9</a:t>
            </a:fld>
            <a:endParaRPr lang="en-US"/>
          </a:p>
        </p:txBody>
      </p:sp>
    </p:spTree>
    <p:extLst>
      <p:ext uri="{BB962C8B-B14F-4D97-AF65-F5344CB8AC3E}">
        <p14:creationId xmlns:p14="http://schemas.microsoft.com/office/powerpoint/2010/main" val="2298892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3C899-3DFF-497E-8EE1-80D25E96EE31}"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11427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3C899-3DFF-497E-8EE1-80D25E96EE31}"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138797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3C899-3DFF-497E-8EE1-80D25E96EE31}"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78085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3C899-3DFF-497E-8EE1-80D25E96EE31}"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3399423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12" indent="0">
              <a:buNone/>
              <a:defRPr sz="2000">
                <a:solidFill>
                  <a:schemeClr val="tx1">
                    <a:tint val="82000"/>
                  </a:schemeClr>
                </a:solidFill>
              </a:defRPr>
            </a:lvl2pPr>
            <a:lvl3pPr marL="914423" indent="0">
              <a:buNone/>
              <a:defRPr sz="1800">
                <a:solidFill>
                  <a:schemeClr val="tx1">
                    <a:tint val="82000"/>
                  </a:schemeClr>
                </a:solidFill>
              </a:defRPr>
            </a:lvl3pPr>
            <a:lvl4pPr marL="1371635" indent="0">
              <a:buNone/>
              <a:defRPr sz="1600">
                <a:solidFill>
                  <a:schemeClr val="tx1">
                    <a:tint val="82000"/>
                  </a:schemeClr>
                </a:solidFill>
              </a:defRPr>
            </a:lvl4pPr>
            <a:lvl5pPr marL="1828845" indent="0">
              <a:buNone/>
              <a:defRPr sz="1600">
                <a:solidFill>
                  <a:schemeClr val="tx1">
                    <a:tint val="82000"/>
                  </a:schemeClr>
                </a:solidFill>
              </a:defRPr>
            </a:lvl5pPr>
            <a:lvl6pPr marL="2286058" indent="0">
              <a:buNone/>
              <a:defRPr sz="1600">
                <a:solidFill>
                  <a:schemeClr val="tx1">
                    <a:tint val="82000"/>
                  </a:schemeClr>
                </a:solidFill>
              </a:defRPr>
            </a:lvl6pPr>
            <a:lvl7pPr marL="2743268" indent="0">
              <a:buNone/>
              <a:defRPr sz="1600">
                <a:solidFill>
                  <a:schemeClr val="tx1">
                    <a:tint val="82000"/>
                  </a:schemeClr>
                </a:solidFill>
              </a:defRPr>
            </a:lvl7pPr>
            <a:lvl8pPr marL="3200480" indent="0">
              <a:buNone/>
              <a:defRPr sz="1600">
                <a:solidFill>
                  <a:schemeClr val="tx1">
                    <a:tint val="82000"/>
                  </a:schemeClr>
                </a:solidFill>
              </a:defRPr>
            </a:lvl8pPr>
            <a:lvl9pPr marL="3657692"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A3C899-3DFF-497E-8EE1-80D25E96EE31}"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241880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A3C899-3DFF-497E-8EE1-80D25E96EE31}" type="datetimeFigureOut">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2669261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A3C899-3DFF-497E-8EE1-80D25E96EE31}" type="datetimeFigureOut">
              <a:rPr lang="en-US" smtClean="0"/>
              <a:t>6/18/2026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223083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A3C899-3DFF-497E-8EE1-80D25E96EE31}" type="datetimeFigureOut">
              <a:rPr lang="en-US" smtClean="0"/>
              <a:t>6/18/2026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23689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3C899-3DFF-497E-8EE1-80D25E96EE31}" type="datetimeFigureOut">
              <a:rPr lang="en-US" smtClean="0"/>
              <a:t>6/18/2026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417172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3C899-3DFF-497E-8EE1-80D25E96EE31}" type="datetimeFigureOut">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139354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r>
              <a:rPr lang="en-US"/>
              <a:t>Click icon to add picture</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3C899-3DFF-497E-8EE1-80D25E96EE31}" type="datetimeFigureOut">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EF802-A019-4207-9322-70653DDC6243}" type="slidenum">
              <a:rPr lang="en-US" smtClean="0"/>
              <a:t>‹#›</a:t>
            </a:fld>
            <a:endParaRPr lang="en-US"/>
          </a:p>
        </p:txBody>
      </p:sp>
    </p:spTree>
    <p:extLst>
      <p:ext uri="{BB962C8B-B14F-4D97-AF65-F5344CB8AC3E}">
        <p14:creationId xmlns:p14="http://schemas.microsoft.com/office/powerpoint/2010/main" val="1410123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9000">
              <a:srgbClr val="022169"/>
            </a:gs>
            <a:gs pos="0">
              <a:srgbClr val="022169"/>
            </a:gs>
            <a:gs pos="100000">
              <a:srgbClr val="0071CE"/>
            </a:gs>
          </a:gsLst>
          <a:lin ang="1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A3C899-3DFF-497E-8EE1-80D25E96EE31}" type="datetimeFigureOut">
              <a:rPr lang="en-US" smtClean="0"/>
              <a:t>6/18/2026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5EF802-A019-4207-9322-70653DDC6243}" type="slidenum">
              <a:rPr lang="en-US" smtClean="0"/>
              <a:t>‹#›</a:t>
            </a:fld>
            <a:endParaRPr lang="en-US"/>
          </a:p>
        </p:txBody>
      </p:sp>
      <p:pic>
        <p:nvPicPr>
          <p:cNvPr id="8" name="Picture 7">
            <a:extLst>
              <a:ext uri="{FF2B5EF4-FFF2-40B4-BE49-F238E27FC236}">
                <a16:creationId xmlns:a16="http://schemas.microsoft.com/office/drawing/2014/main" id="{FB76D876-1275-38AF-C1D3-D95D9B704F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C92324D-1228-762B-A4DD-5FD416E7E12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480" y="-51301"/>
            <a:ext cx="12252960" cy="6960602"/>
          </a:xfrm>
          <a:prstGeom prst="rect">
            <a:avLst/>
          </a:prstGeom>
        </p:spPr>
      </p:pic>
    </p:spTree>
    <p:extLst>
      <p:ext uri="{BB962C8B-B14F-4D97-AF65-F5344CB8AC3E}">
        <p14:creationId xmlns:p14="http://schemas.microsoft.com/office/powerpoint/2010/main" val="3534887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27.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37.sv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37.sv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37.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sv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0.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37.sv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48.png"/><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svg"/><Relationship Id="rId5" Type="http://schemas.microsoft.com/office/2007/relationships/hdphoto" Target="../media/hdphoto1.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D6FB79E4-9F64-7352-DEEA-E186153C5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75F2C23-438A-AA3C-6D96-F624EFD7A946}"/>
              </a:ext>
            </a:extLst>
          </p:cNvPr>
          <p:cNvPicPr>
            <a:picLocks noChangeAspect="1"/>
          </p:cNvPicPr>
          <p:nvPr/>
        </p:nvPicPr>
        <p:blipFill>
          <a:blip r:embed="rId4">
            <a:extLst>
              <a:ext uri="{28A0092B-C50C-407E-A947-70E740481C1C}">
                <a14:useLocalDpi xmlns:a14="http://schemas.microsoft.com/office/drawing/2010/main" val="0"/>
              </a:ext>
            </a:extLst>
          </a:blip>
          <a:srcRect l="8776" t="7732" b="23568"/>
          <a:stretch>
            <a:fillRect/>
          </a:stretch>
        </p:blipFill>
        <p:spPr>
          <a:xfrm flipH="1">
            <a:off x="-2" y="-1"/>
            <a:ext cx="12192001" cy="6858001"/>
          </a:xfrm>
          <a:prstGeom prst="rect">
            <a:avLst/>
          </a:prstGeom>
        </p:spPr>
      </p:pic>
      <p:grpSp>
        <p:nvGrpSpPr>
          <p:cNvPr id="13" name="Group 12">
            <a:extLst>
              <a:ext uri="{FF2B5EF4-FFF2-40B4-BE49-F238E27FC236}">
                <a16:creationId xmlns:a16="http://schemas.microsoft.com/office/drawing/2014/main" id="{80563014-6FE3-413C-66EE-855627A8AD40}"/>
              </a:ext>
            </a:extLst>
          </p:cNvPr>
          <p:cNvGrpSpPr/>
          <p:nvPr/>
        </p:nvGrpSpPr>
        <p:grpSpPr>
          <a:xfrm>
            <a:off x="5927725" y="706431"/>
            <a:ext cx="6273800" cy="6161097"/>
            <a:chOff x="5918200" y="696906"/>
            <a:chExt cx="6273800" cy="6161097"/>
          </a:xfrm>
        </p:grpSpPr>
        <p:grpSp>
          <p:nvGrpSpPr>
            <p:cNvPr id="12" name="Group 11">
              <a:extLst>
                <a:ext uri="{FF2B5EF4-FFF2-40B4-BE49-F238E27FC236}">
                  <a16:creationId xmlns:a16="http://schemas.microsoft.com/office/drawing/2014/main" id="{17224CBB-0CBD-61BF-A03C-6B0A48E38726}"/>
                </a:ext>
              </a:extLst>
            </p:cNvPr>
            <p:cNvGrpSpPr/>
            <p:nvPr/>
          </p:nvGrpSpPr>
          <p:grpSpPr>
            <a:xfrm>
              <a:off x="7219950" y="4295774"/>
              <a:ext cx="4819650" cy="1743076"/>
              <a:chOff x="7219950" y="4295774"/>
              <a:chExt cx="4819650" cy="1743076"/>
            </a:xfrm>
          </p:grpSpPr>
          <p:sp>
            <p:nvSpPr>
              <p:cNvPr id="10" name="Isosceles Triangle 9">
                <a:extLst>
                  <a:ext uri="{FF2B5EF4-FFF2-40B4-BE49-F238E27FC236}">
                    <a16:creationId xmlns:a16="http://schemas.microsoft.com/office/drawing/2014/main" id="{AF95010B-2E18-FF78-FED0-33D9112C71F8}"/>
                  </a:ext>
                </a:extLst>
              </p:cNvPr>
              <p:cNvSpPr/>
              <p:nvPr/>
            </p:nvSpPr>
            <p:spPr>
              <a:xfrm rot="16200000">
                <a:off x="7434112" y="4586440"/>
                <a:ext cx="1114422" cy="533090"/>
              </a:xfrm>
              <a:prstGeom prst="triangle">
                <a:avLst/>
              </a:prstGeom>
              <a:solidFill>
                <a:schemeClr val="accent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3112C4-D96F-8F88-F91C-78225FEE032B}"/>
                  </a:ext>
                </a:extLst>
              </p:cNvPr>
              <p:cNvSpPr/>
              <p:nvPr/>
            </p:nvSpPr>
            <p:spPr>
              <a:xfrm>
                <a:off x="8267392" y="4376560"/>
                <a:ext cx="3772208" cy="638175"/>
              </a:xfrm>
              <a:prstGeom prst="rect">
                <a:avLst/>
              </a:prstGeom>
              <a:solidFill>
                <a:schemeClr val="accent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B59A87-072E-D1F2-476F-F0B00D719EB6}"/>
                  </a:ext>
                </a:extLst>
              </p:cNvPr>
              <p:cNvSpPr/>
              <p:nvPr/>
            </p:nvSpPr>
            <p:spPr>
              <a:xfrm>
                <a:off x="7219950" y="5400675"/>
                <a:ext cx="4171950" cy="638175"/>
              </a:xfrm>
              <a:prstGeom prst="rect">
                <a:avLst/>
              </a:prstGeom>
              <a:solidFill>
                <a:schemeClr val="accent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F8C1A692-29BE-2E64-3902-50BC21345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200" y="696906"/>
              <a:ext cx="6273800" cy="6161097"/>
            </a:xfrm>
            <a:prstGeom prst="rect">
              <a:avLst/>
            </a:prstGeom>
          </p:spPr>
        </p:pic>
        <p:pic>
          <p:nvPicPr>
            <p:cNvPr id="11" name="Picture 10">
              <a:extLst>
                <a:ext uri="{FF2B5EF4-FFF2-40B4-BE49-F238E27FC236}">
                  <a16:creationId xmlns:a16="http://schemas.microsoft.com/office/drawing/2014/main" id="{21C5818C-97F8-412B-264F-2EE62FCA6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8175" y="3383363"/>
              <a:ext cx="1879379" cy="750400"/>
            </a:xfrm>
            <a:prstGeom prst="rect">
              <a:avLst/>
            </a:prstGeom>
          </p:spPr>
        </p:pic>
      </p:grpSp>
      <p:grpSp>
        <p:nvGrpSpPr>
          <p:cNvPr id="14" name="Group 13">
            <a:extLst>
              <a:ext uri="{FF2B5EF4-FFF2-40B4-BE49-F238E27FC236}">
                <a16:creationId xmlns:a16="http://schemas.microsoft.com/office/drawing/2014/main" id="{B12C7422-6808-E3B8-250D-FD65FAC07F28}"/>
              </a:ext>
            </a:extLst>
          </p:cNvPr>
          <p:cNvGrpSpPr/>
          <p:nvPr/>
        </p:nvGrpSpPr>
        <p:grpSpPr>
          <a:xfrm>
            <a:off x="2790825" y="3087626"/>
            <a:ext cx="5476567" cy="1871536"/>
            <a:chOff x="2790825" y="3087626"/>
            <a:chExt cx="5476567" cy="1871536"/>
          </a:xfrm>
        </p:grpSpPr>
        <p:pic>
          <p:nvPicPr>
            <p:cNvPr id="6" name="Picture 5">
              <a:extLst>
                <a:ext uri="{FF2B5EF4-FFF2-40B4-BE49-F238E27FC236}">
                  <a16:creationId xmlns:a16="http://schemas.microsoft.com/office/drawing/2014/main" id="{3ED89133-320D-C68D-B6EA-77C1B0C4C3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0825" y="3087626"/>
              <a:ext cx="2048440" cy="1165724"/>
            </a:xfrm>
            <a:prstGeom prst="rect">
              <a:avLst/>
            </a:prstGeom>
          </p:spPr>
        </p:pic>
        <p:pic>
          <p:nvPicPr>
            <p:cNvPr id="9" name="Picture 8">
              <a:extLst>
                <a:ext uri="{FF2B5EF4-FFF2-40B4-BE49-F238E27FC236}">
                  <a16:creationId xmlns:a16="http://schemas.microsoft.com/office/drawing/2014/main" id="{54FCB00C-29B4-53CC-29AC-B18A24BBC1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013" y="3517205"/>
              <a:ext cx="4698379" cy="1441957"/>
            </a:xfrm>
            <a:prstGeom prst="rect">
              <a:avLst/>
            </a:prstGeom>
          </p:spPr>
        </p:pic>
      </p:grpSp>
    </p:spTree>
    <p:extLst>
      <p:ext uri="{BB962C8B-B14F-4D97-AF65-F5344CB8AC3E}">
        <p14:creationId xmlns:p14="http://schemas.microsoft.com/office/powerpoint/2010/main" val="3619271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20CC7-9712-B2E8-1B3E-A59B6730B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0286D06E-F25F-5F69-C4AA-BB809A2E9B9B}"/>
              </a:ext>
            </a:extLst>
          </p:cNvPr>
          <p:cNvGrpSpPr/>
          <p:nvPr/>
        </p:nvGrpSpPr>
        <p:grpSpPr>
          <a:xfrm>
            <a:off x="714375" y="676275"/>
            <a:ext cx="10763250" cy="2533649"/>
            <a:chOff x="714375" y="676275"/>
            <a:chExt cx="10763250" cy="2533649"/>
          </a:xfrm>
        </p:grpSpPr>
        <p:sp>
          <p:nvSpPr>
            <p:cNvPr id="8" name="Rectangle 7">
              <a:extLst>
                <a:ext uri="{FF2B5EF4-FFF2-40B4-BE49-F238E27FC236}">
                  <a16:creationId xmlns:a16="http://schemas.microsoft.com/office/drawing/2014/main" id="{F0BAAE90-7AD3-CAFE-2A28-07678514D970}"/>
                </a:ext>
              </a:extLst>
            </p:cNvPr>
            <p:cNvSpPr/>
            <p:nvPr/>
          </p:nvSpPr>
          <p:spPr>
            <a:xfrm>
              <a:off x="714375" y="676275"/>
              <a:ext cx="10763250" cy="2533649"/>
            </a:xfrm>
            <a:prstGeom prst="rect">
              <a:avLst/>
            </a:prstGeom>
            <a:solidFill>
              <a:srgbClr val="060E1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A94DB1-253D-771E-7369-AE68DCF2D1E5}"/>
                </a:ext>
              </a:extLst>
            </p:cNvPr>
            <p:cNvSpPr txBox="1"/>
            <p:nvPr/>
          </p:nvSpPr>
          <p:spPr>
            <a:xfrm>
              <a:off x="4650581" y="1169742"/>
              <a:ext cx="6272213" cy="1015663"/>
            </a:xfrm>
            <a:prstGeom prst="rect">
              <a:avLst/>
            </a:prstGeom>
            <a:noFill/>
          </p:spPr>
          <p:txBody>
            <a:bodyPr wrap="square" rtlCol="0">
              <a:spAutoFit/>
            </a:bodyPr>
            <a:lstStyle/>
            <a:p>
              <a:pPr algn="r"/>
              <a:r>
                <a:rPr lang="en-US" sz="6000">
                  <a:solidFill>
                    <a:schemeClr val="bg1"/>
                  </a:solidFill>
                  <a:latin typeface="+mj-lt"/>
                </a:rPr>
                <a:t>FACULTY &amp; STAFF</a:t>
              </a:r>
            </a:p>
          </p:txBody>
        </p:sp>
        <p:sp>
          <p:nvSpPr>
            <p:cNvPr id="10" name="TextBox 9">
              <a:extLst>
                <a:ext uri="{FF2B5EF4-FFF2-40B4-BE49-F238E27FC236}">
                  <a16:creationId xmlns:a16="http://schemas.microsoft.com/office/drawing/2014/main" id="{2102EA15-3959-FD80-63CC-EBF663E7D431}"/>
                </a:ext>
              </a:extLst>
            </p:cNvPr>
            <p:cNvSpPr txBox="1"/>
            <p:nvPr/>
          </p:nvSpPr>
          <p:spPr>
            <a:xfrm>
              <a:off x="4650581" y="2034761"/>
              <a:ext cx="6272213" cy="646331"/>
            </a:xfrm>
            <a:prstGeom prst="rect">
              <a:avLst/>
            </a:prstGeom>
            <a:noFill/>
          </p:spPr>
          <p:txBody>
            <a:bodyPr wrap="square" rtlCol="0">
              <a:spAutoFit/>
            </a:bodyPr>
            <a:lstStyle/>
            <a:p>
              <a:pPr algn="r"/>
              <a:r>
                <a:rPr lang="en-US" sz="3600">
                  <a:solidFill>
                    <a:schemeClr val="accent4"/>
                  </a:solidFill>
                  <a:latin typeface="+mj-lt"/>
                </a:rPr>
                <a:t>WE HEARD YOU</a:t>
              </a:r>
            </a:p>
          </p:txBody>
        </p:sp>
      </p:grpSp>
      <p:pic>
        <p:nvPicPr>
          <p:cNvPr id="5" name="Graphic 4">
            <a:extLst>
              <a:ext uri="{FF2B5EF4-FFF2-40B4-BE49-F238E27FC236}">
                <a16:creationId xmlns:a16="http://schemas.microsoft.com/office/drawing/2014/main" id="{266D6424-F915-99E2-9AF8-53E4D1B212B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0" y="0"/>
            <a:ext cx="4095750" cy="4095750"/>
          </a:xfrm>
          <a:prstGeom prst="rect">
            <a:avLst/>
          </a:prstGeom>
        </p:spPr>
      </p:pic>
      <p:pic>
        <p:nvPicPr>
          <p:cNvPr id="13" name="Picture 12">
            <a:extLst>
              <a:ext uri="{FF2B5EF4-FFF2-40B4-BE49-F238E27FC236}">
                <a16:creationId xmlns:a16="http://schemas.microsoft.com/office/drawing/2014/main" id="{CF0E6954-E538-8CC8-D57B-6277AB1181DA}"/>
              </a:ext>
            </a:extLst>
          </p:cNvPr>
          <p:cNvPicPr>
            <a:picLocks noChangeAspect="1"/>
          </p:cNvPicPr>
          <p:nvPr/>
        </p:nvPicPr>
        <p:blipFill>
          <a:blip r:embed="rId5">
            <a:extLst>
              <a:ext uri="{28A0092B-C50C-407E-A947-70E740481C1C}">
                <a14:useLocalDpi xmlns:a14="http://schemas.microsoft.com/office/drawing/2010/main" val="0"/>
              </a:ext>
            </a:extLst>
          </a:blip>
          <a:srcRect t="6843" b="17387"/>
          <a:stretch>
            <a:fillRect/>
          </a:stretch>
        </p:blipFill>
        <p:spPr>
          <a:xfrm flipH="1">
            <a:off x="-223284" y="11394"/>
            <a:ext cx="6731318" cy="3198530"/>
          </a:xfrm>
          <a:prstGeom prst="rect">
            <a:avLst/>
          </a:prstGeom>
        </p:spPr>
      </p:pic>
      <p:sp>
        <p:nvSpPr>
          <p:cNvPr id="14" name="TextBox 13">
            <a:extLst>
              <a:ext uri="{FF2B5EF4-FFF2-40B4-BE49-F238E27FC236}">
                <a16:creationId xmlns:a16="http://schemas.microsoft.com/office/drawing/2014/main" id="{F0A5034B-4C8F-C89A-8377-E6EB22154326}"/>
              </a:ext>
            </a:extLst>
          </p:cNvPr>
          <p:cNvSpPr txBox="1"/>
          <p:nvPr/>
        </p:nvSpPr>
        <p:spPr>
          <a:xfrm>
            <a:off x="3773890" y="3924298"/>
            <a:ext cx="4644220" cy="646331"/>
          </a:xfrm>
          <a:prstGeom prst="rect">
            <a:avLst/>
          </a:prstGeom>
          <a:noFill/>
        </p:spPr>
        <p:txBody>
          <a:bodyPr wrap="none" rtlCol="0">
            <a:spAutoFit/>
          </a:bodyPr>
          <a:lstStyle/>
          <a:p>
            <a:r>
              <a:rPr lang="en-US" sz="3600">
                <a:solidFill>
                  <a:schemeClr val="bg1"/>
                </a:solidFill>
              </a:rPr>
              <a:t>We will provide the</a:t>
            </a:r>
          </a:p>
        </p:txBody>
      </p:sp>
      <p:grpSp>
        <p:nvGrpSpPr>
          <p:cNvPr id="23" name="Group 22">
            <a:extLst>
              <a:ext uri="{FF2B5EF4-FFF2-40B4-BE49-F238E27FC236}">
                <a16:creationId xmlns:a16="http://schemas.microsoft.com/office/drawing/2014/main" id="{979E0898-EB13-735A-4B21-7B58A4BCADE1}"/>
              </a:ext>
            </a:extLst>
          </p:cNvPr>
          <p:cNvGrpSpPr/>
          <p:nvPr/>
        </p:nvGrpSpPr>
        <p:grpSpPr>
          <a:xfrm>
            <a:off x="2038667" y="4834442"/>
            <a:ext cx="2076450" cy="628100"/>
            <a:chOff x="1352550" y="5120192"/>
            <a:chExt cx="2076450" cy="628100"/>
          </a:xfrm>
        </p:grpSpPr>
        <p:pic>
          <p:nvPicPr>
            <p:cNvPr id="15" name="Graphic 14">
              <a:extLst>
                <a:ext uri="{FF2B5EF4-FFF2-40B4-BE49-F238E27FC236}">
                  <a16:creationId xmlns:a16="http://schemas.microsoft.com/office/drawing/2014/main" id="{D4F8E311-21A7-D3CE-0512-AA2E8EC21DA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52550" y="5120192"/>
              <a:ext cx="1103708" cy="628100"/>
            </a:xfrm>
            <a:prstGeom prst="rect">
              <a:avLst/>
            </a:prstGeom>
          </p:spPr>
        </p:pic>
        <p:sp>
          <p:nvSpPr>
            <p:cNvPr id="16" name="TextBox 15">
              <a:extLst>
                <a:ext uri="{FF2B5EF4-FFF2-40B4-BE49-F238E27FC236}">
                  <a16:creationId xmlns:a16="http://schemas.microsoft.com/office/drawing/2014/main" id="{9ED78DDA-1A10-37A9-E676-8D1AA6EEBE59}"/>
                </a:ext>
              </a:extLst>
            </p:cNvPr>
            <p:cNvSpPr txBox="1"/>
            <p:nvPr/>
          </p:nvSpPr>
          <p:spPr>
            <a:xfrm>
              <a:off x="1759953" y="5215265"/>
              <a:ext cx="1669047" cy="523220"/>
            </a:xfrm>
            <a:prstGeom prst="rect">
              <a:avLst/>
            </a:prstGeom>
            <a:noFill/>
          </p:spPr>
          <p:txBody>
            <a:bodyPr wrap="none" rtlCol="0">
              <a:spAutoFit/>
            </a:bodyPr>
            <a:lstStyle/>
            <a:p>
              <a:r>
                <a:rPr lang="en-US" sz="2800">
                  <a:solidFill>
                    <a:schemeClr val="bg1"/>
                  </a:solidFill>
                </a:rPr>
                <a:t>Training</a:t>
              </a:r>
            </a:p>
          </p:txBody>
        </p:sp>
      </p:grpSp>
      <p:grpSp>
        <p:nvGrpSpPr>
          <p:cNvPr id="22" name="Group 21">
            <a:extLst>
              <a:ext uri="{FF2B5EF4-FFF2-40B4-BE49-F238E27FC236}">
                <a16:creationId xmlns:a16="http://schemas.microsoft.com/office/drawing/2014/main" id="{ADA3E4B3-EAAB-114B-C87B-434615B8E2AD}"/>
              </a:ext>
            </a:extLst>
          </p:cNvPr>
          <p:cNvGrpSpPr/>
          <p:nvPr/>
        </p:nvGrpSpPr>
        <p:grpSpPr>
          <a:xfrm>
            <a:off x="5169986" y="4834442"/>
            <a:ext cx="2409874" cy="628100"/>
            <a:chOff x="4650581" y="5120192"/>
            <a:chExt cx="2409874" cy="628100"/>
          </a:xfrm>
        </p:grpSpPr>
        <p:pic>
          <p:nvPicPr>
            <p:cNvPr id="17" name="Graphic 16">
              <a:extLst>
                <a:ext uri="{FF2B5EF4-FFF2-40B4-BE49-F238E27FC236}">
                  <a16:creationId xmlns:a16="http://schemas.microsoft.com/office/drawing/2014/main" id="{2BDD01DD-70A1-03D9-5FCF-9DF38DAF0FA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50581" y="5120192"/>
              <a:ext cx="1103708" cy="628100"/>
            </a:xfrm>
            <a:prstGeom prst="rect">
              <a:avLst/>
            </a:prstGeom>
          </p:spPr>
        </p:pic>
        <p:sp>
          <p:nvSpPr>
            <p:cNvPr id="18" name="TextBox 17">
              <a:extLst>
                <a:ext uri="{FF2B5EF4-FFF2-40B4-BE49-F238E27FC236}">
                  <a16:creationId xmlns:a16="http://schemas.microsoft.com/office/drawing/2014/main" id="{8C9D057F-D848-65B4-AFFA-47B1E173DB1B}"/>
                </a:ext>
              </a:extLst>
            </p:cNvPr>
            <p:cNvSpPr txBox="1"/>
            <p:nvPr/>
          </p:nvSpPr>
          <p:spPr>
            <a:xfrm>
              <a:off x="5057984" y="5215265"/>
              <a:ext cx="2002471" cy="523220"/>
            </a:xfrm>
            <a:prstGeom prst="rect">
              <a:avLst/>
            </a:prstGeom>
            <a:noFill/>
          </p:spPr>
          <p:txBody>
            <a:bodyPr wrap="none" rtlCol="0">
              <a:spAutoFit/>
            </a:bodyPr>
            <a:lstStyle/>
            <a:p>
              <a:r>
                <a:rPr lang="en-US" sz="2800">
                  <a:solidFill>
                    <a:schemeClr val="bg1"/>
                  </a:solidFill>
                </a:rPr>
                <a:t>Strategies</a:t>
              </a:r>
            </a:p>
          </p:txBody>
        </p:sp>
      </p:grpSp>
      <p:grpSp>
        <p:nvGrpSpPr>
          <p:cNvPr id="21" name="Group 20">
            <a:extLst>
              <a:ext uri="{FF2B5EF4-FFF2-40B4-BE49-F238E27FC236}">
                <a16:creationId xmlns:a16="http://schemas.microsoft.com/office/drawing/2014/main" id="{6985268C-DECA-A349-E5E7-5E4382209752}"/>
              </a:ext>
            </a:extLst>
          </p:cNvPr>
          <p:cNvGrpSpPr/>
          <p:nvPr/>
        </p:nvGrpSpPr>
        <p:grpSpPr>
          <a:xfrm>
            <a:off x="8634729" y="4834442"/>
            <a:ext cx="1518605" cy="628100"/>
            <a:chOff x="7948612" y="5120192"/>
            <a:chExt cx="1518605" cy="628100"/>
          </a:xfrm>
        </p:grpSpPr>
        <p:pic>
          <p:nvPicPr>
            <p:cNvPr id="19" name="Graphic 18">
              <a:extLst>
                <a:ext uri="{FF2B5EF4-FFF2-40B4-BE49-F238E27FC236}">
                  <a16:creationId xmlns:a16="http://schemas.microsoft.com/office/drawing/2014/main" id="{43CE01B1-5B0A-A969-D3EF-9073E0C01FE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48612" y="5120192"/>
              <a:ext cx="1103708" cy="628100"/>
            </a:xfrm>
            <a:prstGeom prst="rect">
              <a:avLst/>
            </a:prstGeom>
          </p:spPr>
        </p:pic>
        <p:sp>
          <p:nvSpPr>
            <p:cNvPr id="20" name="TextBox 19">
              <a:extLst>
                <a:ext uri="{FF2B5EF4-FFF2-40B4-BE49-F238E27FC236}">
                  <a16:creationId xmlns:a16="http://schemas.microsoft.com/office/drawing/2014/main" id="{C860B189-5D4D-85A1-BA6D-9D358DEB9DA4}"/>
                </a:ext>
              </a:extLst>
            </p:cNvPr>
            <p:cNvSpPr txBox="1"/>
            <p:nvPr/>
          </p:nvSpPr>
          <p:spPr>
            <a:xfrm>
              <a:off x="8356015" y="5215265"/>
              <a:ext cx="1111202" cy="523220"/>
            </a:xfrm>
            <a:prstGeom prst="rect">
              <a:avLst/>
            </a:prstGeom>
            <a:noFill/>
          </p:spPr>
          <p:txBody>
            <a:bodyPr wrap="none" rtlCol="0">
              <a:spAutoFit/>
            </a:bodyPr>
            <a:lstStyle/>
            <a:p>
              <a:r>
                <a:rPr lang="en-US" sz="2800">
                  <a:solidFill>
                    <a:schemeClr val="bg1"/>
                  </a:solidFill>
                </a:rPr>
                <a:t>Tools</a:t>
              </a:r>
            </a:p>
          </p:txBody>
        </p:sp>
      </p:grpSp>
    </p:spTree>
    <p:extLst>
      <p:ext uri="{BB962C8B-B14F-4D97-AF65-F5344CB8AC3E}">
        <p14:creationId xmlns:p14="http://schemas.microsoft.com/office/powerpoint/2010/main" val="99112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500"/>
                            </p:stCondLst>
                            <p:childTnLst>
                              <p:par>
                                <p:cTn id="21" presetID="42" presetClass="entr" presetSubtype="0" fill="hold" grpId="0"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7DB558-40AA-3F5B-3A0A-B343534A7CC3}"/>
              </a:ext>
            </a:extLst>
          </p:cNvPr>
          <p:cNvPicPr>
            <a:picLocks noChangeAspect="1"/>
          </p:cNvPicPr>
          <p:nvPr/>
        </p:nvPicPr>
        <p:blipFill>
          <a:blip r:embed="rId3">
            <a:extLst>
              <a:ext uri="{28A0092B-C50C-407E-A947-70E740481C1C}">
                <a14:useLocalDpi xmlns:a14="http://schemas.microsoft.com/office/drawing/2010/main" val="0"/>
              </a:ext>
            </a:extLst>
          </a:blip>
          <a:srcRect r="49786"/>
          <a:stretch>
            <a:fillRect/>
          </a:stretch>
        </p:blipFill>
        <p:spPr>
          <a:xfrm>
            <a:off x="0" y="0"/>
            <a:ext cx="5200649" cy="6858000"/>
          </a:xfrm>
          <a:prstGeom prst="rect">
            <a:avLst/>
          </a:prstGeom>
        </p:spPr>
      </p:pic>
      <p:pic>
        <p:nvPicPr>
          <p:cNvPr id="6" name="Picture 5">
            <a:extLst>
              <a:ext uri="{FF2B5EF4-FFF2-40B4-BE49-F238E27FC236}">
                <a16:creationId xmlns:a16="http://schemas.microsoft.com/office/drawing/2014/main" id="{7829DC99-22E3-F37D-57DE-C1CBCB8109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8575" y="690637"/>
            <a:ext cx="10372202" cy="6914800"/>
          </a:xfrm>
          <a:prstGeom prst="rect">
            <a:avLst/>
          </a:prstGeom>
        </p:spPr>
      </p:pic>
      <p:pic>
        <p:nvPicPr>
          <p:cNvPr id="7" name="Picture 6">
            <a:extLst>
              <a:ext uri="{FF2B5EF4-FFF2-40B4-BE49-F238E27FC236}">
                <a16:creationId xmlns:a16="http://schemas.microsoft.com/office/drawing/2014/main" id="{988EAEAA-15D5-DFCF-4277-C0328E7EA6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603" y="2290092"/>
            <a:ext cx="2369722" cy="2793957"/>
          </a:xfrm>
          <a:prstGeom prst="rect">
            <a:avLst/>
          </a:prstGeom>
        </p:spPr>
      </p:pic>
      <p:pic>
        <p:nvPicPr>
          <p:cNvPr id="8" name="Graphic 7">
            <a:extLst>
              <a:ext uri="{FF2B5EF4-FFF2-40B4-BE49-F238E27FC236}">
                <a16:creationId xmlns:a16="http://schemas.microsoft.com/office/drawing/2014/main" id="{92169452-5B7A-048B-B386-40EF171FE23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0461" y="563558"/>
            <a:ext cx="1536719" cy="874515"/>
          </a:xfrm>
          <a:prstGeom prst="rect">
            <a:avLst/>
          </a:prstGeom>
        </p:spPr>
      </p:pic>
      <p:sp>
        <p:nvSpPr>
          <p:cNvPr id="9" name="TextBox 8">
            <a:extLst>
              <a:ext uri="{FF2B5EF4-FFF2-40B4-BE49-F238E27FC236}">
                <a16:creationId xmlns:a16="http://schemas.microsoft.com/office/drawing/2014/main" id="{686DEE41-1FB1-76E4-9BD8-DD288A12A651}"/>
              </a:ext>
            </a:extLst>
          </p:cNvPr>
          <p:cNvSpPr txBox="1"/>
          <p:nvPr/>
        </p:nvSpPr>
        <p:spPr>
          <a:xfrm>
            <a:off x="834624" y="740060"/>
            <a:ext cx="2270878" cy="769441"/>
          </a:xfrm>
          <a:prstGeom prst="rect">
            <a:avLst/>
          </a:prstGeom>
          <a:noFill/>
        </p:spPr>
        <p:txBody>
          <a:bodyPr wrap="none" rtlCol="0">
            <a:spAutoFit/>
          </a:bodyPr>
          <a:lstStyle/>
          <a:p>
            <a:r>
              <a:rPr lang="en-US" sz="4400">
                <a:solidFill>
                  <a:schemeClr val="bg1"/>
                </a:solidFill>
                <a:latin typeface="+mj-lt"/>
              </a:rPr>
              <a:t>IMAGINE</a:t>
            </a:r>
          </a:p>
        </p:txBody>
      </p:sp>
      <p:sp>
        <p:nvSpPr>
          <p:cNvPr id="10" name="TextBox 9">
            <a:extLst>
              <a:ext uri="{FF2B5EF4-FFF2-40B4-BE49-F238E27FC236}">
                <a16:creationId xmlns:a16="http://schemas.microsoft.com/office/drawing/2014/main" id="{BC0EE716-8532-F0AA-29AC-44DBEDBA23E6}"/>
              </a:ext>
            </a:extLst>
          </p:cNvPr>
          <p:cNvSpPr txBox="1"/>
          <p:nvPr/>
        </p:nvSpPr>
        <p:spPr>
          <a:xfrm>
            <a:off x="6395040" y="1299282"/>
            <a:ext cx="4708340" cy="4259436"/>
          </a:xfrm>
          <a:prstGeom prst="rect">
            <a:avLst/>
          </a:prstGeom>
          <a:noFill/>
        </p:spPr>
        <p:txBody>
          <a:bodyPr wrap="none" rtlCol="0">
            <a:spAutoFit/>
          </a:bodyPr>
          <a:lstStyle/>
          <a:p>
            <a:pPr marL="457200" indent="-457200">
              <a:lnSpc>
                <a:spcPct val="130000"/>
              </a:lnSpc>
              <a:spcAft>
                <a:spcPts val="600"/>
              </a:spcAft>
              <a:buFont typeface="Arial" panose="020B0604020202020204" pitchFamily="34" charset="0"/>
              <a:buChar char="•"/>
            </a:pPr>
            <a:r>
              <a:rPr lang="en-US" sz="3200" dirty="0">
                <a:solidFill>
                  <a:schemeClr val="bg1"/>
                </a:solidFill>
              </a:rPr>
              <a:t>Clear Structure</a:t>
            </a:r>
          </a:p>
          <a:p>
            <a:pPr marL="457200" indent="-457200">
              <a:lnSpc>
                <a:spcPct val="130000"/>
              </a:lnSpc>
              <a:spcAft>
                <a:spcPts val="600"/>
              </a:spcAft>
              <a:buFont typeface="Arial" panose="020B0604020202020204" pitchFamily="34" charset="0"/>
              <a:buChar char="•"/>
            </a:pPr>
            <a:r>
              <a:rPr lang="en-US" sz="3200" dirty="0">
                <a:solidFill>
                  <a:schemeClr val="bg1"/>
                </a:solidFill>
              </a:rPr>
              <a:t>Adjustable Lighting</a:t>
            </a:r>
          </a:p>
          <a:p>
            <a:pPr marL="457200" indent="-457200">
              <a:lnSpc>
                <a:spcPct val="130000"/>
              </a:lnSpc>
              <a:spcAft>
                <a:spcPts val="600"/>
              </a:spcAft>
              <a:buFont typeface="Arial" panose="020B0604020202020204" pitchFamily="34" charset="0"/>
              <a:buChar char="•"/>
            </a:pPr>
            <a:r>
              <a:rPr lang="en-US" sz="3200" dirty="0">
                <a:solidFill>
                  <a:schemeClr val="bg1"/>
                </a:solidFill>
              </a:rPr>
              <a:t>Safe Places</a:t>
            </a:r>
          </a:p>
          <a:p>
            <a:pPr marL="457200" indent="-457200">
              <a:lnSpc>
                <a:spcPct val="130000"/>
              </a:lnSpc>
              <a:spcAft>
                <a:spcPts val="600"/>
              </a:spcAft>
              <a:buFont typeface="Arial" panose="020B0604020202020204" pitchFamily="34" charset="0"/>
              <a:buChar char="•"/>
            </a:pPr>
            <a:r>
              <a:rPr lang="en-US" sz="3200" dirty="0">
                <a:solidFill>
                  <a:schemeClr val="bg1"/>
                </a:solidFill>
              </a:rPr>
              <a:t>Confident Faculty</a:t>
            </a:r>
          </a:p>
          <a:p>
            <a:pPr marL="457200" indent="-457200">
              <a:lnSpc>
                <a:spcPct val="130000"/>
              </a:lnSpc>
              <a:spcAft>
                <a:spcPts val="600"/>
              </a:spcAft>
              <a:buFont typeface="Arial" panose="020B0604020202020204" pitchFamily="34" charset="0"/>
              <a:buChar char="•"/>
            </a:pPr>
            <a:r>
              <a:rPr lang="en-US" sz="3200" dirty="0">
                <a:solidFill>
                  <a:schemeClr val="bg1"/>
                </a:solidFill>
              </a:rPr>
              <a:t>New Strategies</a:t>
            </a:r>
          </a:p>
          <a:p>
            <a:pPr marL="457200" indent="-457200">
              <a:lnSpc>
                <a:spcPct val="130000"/>
              </a:lnSpc>
              <a:spcAft>
                <a:spcPts val="600"/>
              </a:spcAft>
              <a:buFont typeface="Arial" panose="020B0604020202020204" pitchFamily="34" charset="0"/>
              <a:buChar char="•"/>
            </a:pPr>
            <a:r>
              <a:rPr lang="en-US" sz="3200" dirty="0">
                <a:solidFill>
                  <a:schemeClr val="bg1"/>
                </a:solidFill>
              </a:rPr>
              <a:t>Graduation</a:t>
            </a:r>
          </a:p>
        </p:txBody>
      </p:sp>
      <p:grpSp>
        <p:nvGrpSpPr>
          <p:cNvPr id="16" name="Group 15">
            <a:extLst>
              <a:ext uri="{FF2B5EF4-FFF2-40B4-BE49-F238E27FC236}">
                <a16:creationId xmlns:a16="http://schemas.microsoft.com/office/drawing/2014/main" id="{11749307-F98E-BD1C-FB47-5C262874789A}"/>
              </a:ext>
            </a:extLst>
          </p:cNvPr>
          <p:cNvGrpSpPr/>
          <p:nvPr/>
        </p:nvGrpSpPr>
        <p:grpSpPr>
          <a:xfrm>
            <a:off x="6435254" y="2039853"/>
            <a:ext cx="5756746" cy="2861953"/>
            <a:chOff x="6306048" y="2039853"/>
            <a:chExt cx="5756746" cy="2861953"/>
          </a:xfrm>
        </p:grpSpPr>
        <p:pic>
          <p:nvPicPr>
            <p:cNvPr id="11" name="Picture 10">
              <a:extLst>
                <a:ext uri="{FF2B5EF4-FFF2-40B4-BE49-F238E27FC236}">
                  <a16:creationId xmlns:a16="http://schemas.microsoft.com/office/drawing/2014/main" id="{18D0D635-921B-82CE-4296-15900A958EA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06048" y="2039853"/>
              <a:ext cx="5756746" cy="38100"/>
            </a:xfrm>
            <a:prstGeom prst="rect">
              <a:avLst/>
            </a:prstGeom>
          </p:spPr>
        </p:pic>
        <p:pic>
          <p:nvPicPr>
            <p:cNvPr id="12" name="Picture 11">
              <a:extLst>
                <a:ext uri="{FF2B5EF4-FFF2-40B4-BE49-F238E27FC236}">
                  <a16:creationId xmlns:a16="http://schemas.microsoft.com/office/drawing/2014/main" id="{145B7564-728C-41B3-5596-569A7AA6C07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06048" y="2761374"/>
              <a:ext cx="5756746" cy="38100"/>
            </a:xfrm>
            <a:prstGeom prst="rect">
              <a:avLst/>
            </a:prstGeom>
          </p:spPr>
        </p:pic>
        <p:pic>
          <p:nvPicPr>
            <p:cNvPr id="13" name="Picture 12">
              <a:extLst>
                <a:ext uri="{FF2B5EF4-FFF2-40B4-BE49-F238E27FC236}">
                  <a16:creationId xmlns:a16="http://schemas.microsoft.com/office/drawing/2014/main" id="{21C51D92-E6E7-CB9A-4725-B505BEE896F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06048" y="3447174"/>
              <a:ext cx="5756746" cy="38100"/>
            </a:xfrm>
            <a:prstGeom prst="rect">
              <a:avLst/>
            </a:prstGeom>
          </p:spPr>
        </p:pic>
        <p:pic>
          <p:nvPicPr>
            <p:cNvPr id="14" name="Picture 13">
              <a:extLst>
                <a:ext uri="{FF2B5EF4-FFF2-40B4-BE49-F238E27FC236}">
                  <a16:creationId xmlns:a16="http://schemas.microsoft.com/office/drawing/2014/main" id="{5B258E39-3BA9-7281-85A4-0B01DD073535}"/>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06048" y="4168695"/>
              <a:ext cx="5756746" cy="38100"/>
            </a:xfrm>
            <a:prstGeom prst="rect">
              <a:avLst/>
            </a:prstGeom>
          </p:spPr>
        </p:pic>
        <p:pic>
          <p:nvPicPr>
            <p:cNvPr id="15" name="Picture 14">
              <a:extLst>
                <a:ext uri="{FF2B5EF4-FFF2-40B4-BE49-F238E27FC236}">
                  <a16:creationId xmlns:a16="http://schemas.microsoft.com/office/drawing/2014/main" id="{25D48728-D0E6-79C9-EF35-DDC586416FD6}"/>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06048" y="4863706"/>
              <a:ext cx="5756746" cy="38100"/>
            </a:xfrm>
            <a:prstGeom prst="rect">
              <a:avLst/>
            </a:prstGeom>
          </p:spPr>
        </p:pic>
      </p:grpSp>
    </p:spTree>
    <p:extLst>
      <p:ext uri="{BB962C8B-B14F-4D97-AF65-F5344CB8AC3E}">
        <p14:creationId xmlns:p14="http://schemas.microsoft.com/office/powerpoint/2010/main" val="4290078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41C81-14A0-2E05-5A99-A11F29F91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2" name="!!YEARS">
            <a:extLst>
              <a:ext uri="{FF2B5EF4-FFF2-40B4-BE49-F238E27FC236}">
                <a16:creationId xmlns:a16="http://schemas.microsoft.com/office/drawing/2014/main" id="{335474F5-B713-617C-8E9D-61AFE1398F14}"/>
              </a:ext>
            </a:extLst>
          </p:cNvPr>
          <p:cNvGrpSpPr/>
          <p:nvPr/>
        </p:nvGrpSpPr>
        <p:grpSpPr>
          <a:xfrm>
            <a:off x="0" y="1146120"/>
            <a:ext cx="43566660" cy="4565760"/>
            <a:chOff x="0" y="1146120"/>
            <a:chExt cx="43566660" cy="4565760"/>
          </a:xfrm>
        </p:grpSpPr>
        <p:grpSp>
          <p:nvGrpSpPr>
            <p:cNvPr id="38" name="Group 37">
              <a:extLst>
                <a:ext uri="{FF2B5EF4-FFF2-40B4-BE49-F238E27FC236}">
                  <a16:creationId xmlns:a16="http://schemas.microsoft.com/office/drawing/2014/main" id="{70969578-172E-F348-3CF9-7D6E95199BD8}"/>
                </a:ext>
              </a:extLst>
            </p:cNvPr>
            <p:cNvGrpSpPr/>
            <p:nvPr/>
          </p:nvGrpSpPr>
          <p:grpSpPr>
            <a:xfrm>
              <a:off x="0" y="1146120"/>
              <a:ext cx="10764433" cy="4565760"/>
              <a:chOff x="0" y="1146120"/>
              <a:chExt cx="10764433" cy="4565760"/>
            </a:xfrm>
          </p:grpSpPr>
          <p:sp>
            <p:nvSpPr>
              <p:cNvPr id="9" name="Rectangle 8">
                <a:extLst>
                  <a:ext uri="{FF2B5EF4-FFF2-40B4-BE49-F238E27FC236}">
                    <a16:creationId xmlns:a16="http://schemas.microsoft.com/office/drawing/2014/main" id="{FBF00314-3E70-6918-77CC-167D7C5C8F10}"/>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8E2988-D168-6A9D-EE5A-DB21EFBB6F68}"/>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7F1A3B1-8356-A7D5-D5C8-445A57D3D1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11" name="TextBox 10">
                <a:extLst>
                  <a:ext uri="{FF2B5EF4-FFF2-40B4-BE49-F238E27FC236}">
                    <a16:creationId xmlns:a16="http://schemas.microsoft.com/office/drawing/2014/main" id="{78C18F7A-B397-255F-D6D7-39551D296530}"/>
                  </a:ext>
                </a:extLst>
              </p:cNvPr>
              <p:cNvSpPr txBox="1"/>
              <p:nvPr/>
            </p:nvSpPr>
            <p:spPr>
              <a:xfrm>
                <a:off x="878474" y="1660580"/>
                <a:ext cx="6024278" cy="1015663"/>
              </a:xfrm>
              <a:prstGeom prst="rect">
                <a:avLst/>
              </a:prstGeom>
              <a:noFill/>
            </p:spPr>
            <p:txBody>
              <a:bodyPr wrap="none" rtlCol="0">
                <a:spAutoFit/>
              </a:bodyPr>
              <a:lstStyle/>
              <a:p>
                <a:r>
                  <a:rPr lang="en-US" sz="6000" b="1">
                    <a:solidFill>
                      <a:schemeClr val="accent1"/>
                    </a:solidFill>
                    <a:latin typeface="+mj-lt"/>
                  </a:rPr>
                  <a:t>YEAR  1     </a:t>
                </a:r>
                <a:r>
                  <a:rPr lang="en-US" sz="3600">
                    <a:solidFill>
                      <a:schemeClr val="accent1"/>
                    </a:solidFill>
                    <a:latin typeface="+mj-lt"/>
                  </a:rPr>
                  <a:t>FOUNDATION</a:t>
                </a:r>
                <a:endParaRPr lang="en-US" sz="6000">
                  <a:solidFill>
                    <a:schemeClr val="accent1"/>
                  </a:solidFill>
                  <a:latin typeface="+mj-lt"/>
                </a:endParaRPr>
              </a:p>
            </p:txBody>
          </p:sp>
          <p:sp>
            <p:nvSpPr>
              <p:cNvPr id="13" name="TextBox 12">
                <a:extLst>
                  <a:ext uri="{FF2B5EF4-FFF2-40B4-BE49-F238E27FC236}">
                    <a16:creationId xmlns:a16="http://schemas.microsoft.com/office/drawing/2014/main" id="{481966E0-340A-9AF5-41BA-C5E01A55D65A}"/>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32" name="TextBox 31">
                <a:extLst>
                  <a:ext uri="{FF2B5EF4-FFF2-40B4-BE49-F238E27FC236}">
                    <a16:creationId xmlns:a16="http://schemas.microsoft.com/office/drawing/2014/main" id="{A3DD3D03-4B45-34F7-1AE3-136AEDE952B0}"/>
                  </a:ext>
                </a:extLst>
              </p:cNvPr>
              <p:cNvSpPr txBox="1"/>
              <p:nvPr/>
            </p:nvSpPr>
            <p:spPr>
              <a:xfrm>
                <a:off x="878474" y="4578389"/>
                <a:ext cx="5052986" cy="646331"/>
              </a:xfrm>
              <a:prstGeom prst="rect">
                <a:avLst/>
              </a:prstGeom>
              <a:noFill/>
            </p:spPr>
            <p:txBody>
              <a:bodyPr wrap="none" rtlCol="0">
                <a:spAutoFit/>
              </a:bodyPr>
              <a:lstStyle/>
              <a:p>
                <a:r>
                  <a:rPr lang="en-US" b="1">
                    <a:solidFill>
                      <a:schemeClr val="accent1"/>
                    </a:solidFill>
                  </a:rPr>
                  <a:t>Result:</a:t>
                </a:r>
                <a:r>
                  <a:rPr lang="en-US">
                    <a:solidFill>
                      <a:schemeClr val="accent1"/>
                    </a:solidFill>
                  </a:rPr>
                  <a:t> Key leaders in place. Campus-wide</a:t>
                </a:r>
                <a:br>
                  <a:rPr lang="en-US">
                    <a:solidFill>
                      <a:schemeClr val="accent1"/>
                    </a:solidFill>
                  </a:rPr>
                </a:br>
                <a:r>
                  <a:rPr lang="en-US">
                    <a:solidFill>
                      <a:schemeClr val="accent1"/>
                    </a:solidFill>
                  </a:rPr>
                  <a:t>awareness established.</a:t>
                </a:r>
                <a:endParaRPr lang="en-US" sz="1200">
                  <a:solidFill>
                    <a:schemeClr val="accent1"/>
                  </a:solidFill>
                </a:endParaRPr>
              </a:p>
            </p:txBody>
          </p:sp>
        </p:grpSp>
        <p:grpSp>
          <p:nvGrpSpPr>
            <p:cNvPr id="39" name="Group 38">
              <a:extLst>
                <a:ext uri="{FF2B5EF4-FFF2-40B4-BE49-F238E27FC236}">
                  <a16:creationId xmlns:a16="http://schemas.microsoft.com/office/drawing/2014/main" id="{54D592AD-FDD8-D875-EA95-B88BCC6785C9}"/>
                </a:ext>
              </a:extLst>
            </p:cNvPr>
            <p:cNvGrpSpPr/>
            <p:nvPr/>
          </p:nvGrpSpPr>
          <p:grpSpPr>
            <a:xfrm>
              <a:off x="11309120" y="1146120"/>
              <a:ext cx="10764433" cy="4565760"/>
              <a:chOff x="0" y="1146120"/>
              <a:chExt cx="10764433" cy="4565760"/>
            </a:xfrm>
          </p:grpSpPr>
          <p:sp>
            <p:nvSpPr>
              <p:cNvPr id="40" name="Rectangle 39">
                <a:extLst>
                  <a:ext uri="{FF2B5EF4-FFF2-40B4-BE49-F238E27FC236}">
                    <a16:creationId xmlns:a16="http://schemas.microsoft.com/office/drawing/2014/main" id="{4F6A7F4D-9990-8156-A666-58E45044357D}"/>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E10C2A2-4601-7BCD-5975-3528D097B8C7}"/>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D77CAFDD-CBB6-7800-4BCA-380C9777CF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81275" y="1146120"/>
                <a:ext cx="2476500" cy="1409325"/>
              </a:xfrm>
              <a:prstGeom prst="rect">
                <a:avLst/>
              </a:prstGeom>
            </p:spPr>
          </p:pic>
          <p:sp>
            <p:nvSpPr>
              <p:cNvPr id="43" name="TextBox 42">
                <a:extLst>
                  <a:ext uri="{FF2B5EF4-FFF2-40B4-BE49-F238E27FC236}">
                    <a16:creationId xmlns:a16="http://schemas.microsoft.com/office/drawing/2014/main" id="{3FD954EF-C445-4151-268B-E070DCA33B03}"/>
                  </a:ext>
                </a:extLst>
              </p:cNvPr>
              <p:cNvSpPr txBox="1"/>
              <p:nvPr/>
            </p:nvSpPr>
            <p:spPr>
              <a:xfrm>
                <a:off x="878474" y="1660580"/>
                <a:ext cx="5402697" cy="1015663"/>
              </a:xfrm>
              <a:prstGeom prst="rect">
                <a:avLst/>
              </a:prstGeom>
              <a:noFill/>
            </p:spPr>
            <p:txBody>
              <a:bodyPr wrap="none" rtlCol="0">
                <a:spAutoFit/>
              </a:bodyPr>
              <a:lstStyle/>
              <a:p>
                <a:r>
                  <a:rPr lang="en-US" sz="6000" b="1">
                    <a:solidFill>
                      <a:schemeClr val="accent1"/>
                    </a:solidFill>
                    <a:latin typeface="+mj-lt"/>
                  </a:rPr>
                  <a:t>YEAR  2+3     </a:t>
                </a:r>
                <a:r>
                  <a:rPr lang="en-US" sz="3600">
                    <a:solidFill>
                      <a:schemeClr val="accent1"/>
                    </a:solidFill>
                    <a:latin typeface="+mj-lt"/>
                  </a:rPr>
                  <a:t>SKILLS</a:t>
                </a:r>
                <a:endParaRPr lang="en-US" sz="6000">
                  <a:solidFill>
                    <a:schemeClr val="accent1"/>
                  </a:solidFill>
                  <a:latin typeface="+mj-lt"/>
                </a:endParaRPr>
              </a:p>
            </p:txBody>
          </p:sp>
          <p:sp>
            <p:nvSpPr>
              <p:cNvPr id="44" name="TextBox 43">
                <a:extLst>
                  <a:ext uri="{FF2B5EF4-FFF2-40B4-BE49-F238E27FC236}">
                    <a16:creationId xmlns:a16="http://schemas.microsoft.com/office/drawing/2014/main" id="{27E5FDE6-B48E-AA6A-05D0-AAB5FB1AD915}"/>
                  </a:ext>
                </a:extLst>
              </p:cNvPr>
              <p:cNvSpPr txBox="1"/>
              <p:nvPr/>
            </p:nvSpPr>
            <p:spPr>
              <a:xfrm>
                <a:off x="1125133" y="2771106"/>
                <a:ext cx="6215484"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accent1"/>
                    </a:solidFill>
                  </a:rPr>
                  <a:t>Translate awareness into practical action.</a:t>
                </a:r>
              </a:p>
              <a:p>
                <a:pPr marL="182880" indent="-182880">
                  <a:lnSpc>
                    <a:spcPct val="130000"/>
                  </a:lnSpc>
                  <a:spcAft>
                    <a:spcPts val="600"/>
                  </a:spcAft>
                  <a:buFont typeface="Arial" panose="020B0604020202020204" pitchFamily="34" charset="0"/>
                  <a:buChar char="•"/>
                </a:pPr>
                <a:r>
                  <a:rPr lang="en-US">
                    <a:solidFill>
                      <a:schemeClr val="accent1"/>
                    </a:solidFill>
                  </a:rPr>
                  <a:t>Make systemic changes. Update policies.</a:t>
                </a:r>
              </a:p>
              <a:p>
                <a:pPr marL="182880" indent="-182880">
                  <a:lnSpc>
                    <a:spcPct val="130000"/>
                  </a:lnSpc>
                  <a:spcAft>
                    <a:spcPts val="600"/>
                  </a:spcAft>
                  <a:buFont typeface="Arial" panose="020B0604020202020204" pitchFamily="34" charset="0"/>
                  <a:buChar char="•"/>
                </a:pPr>
                <a:r>
                  <a:rPr lang="en-US">
                    <a:solidFill>
                      <a:schemeClr val="accent1"/>
                    </a:solidFill>
                  </a:rPr>
                  <a:t>Embed neurodiversity into onboarding and review.</a:t>
                </a:r>
              </a:p>
            </p:txBody>
          </p:sp>
          <p:sp>
            <p:nvSpPr>
              <p:cNvPr id="45" name="TextBox 44">
                <a:extLst>
                  <a:ext uri="{FF2B5EF4-FFF2-40B4-BE49-F238E27FC236}">
                    <a16:creationId xmlns:a16="http://schemas.microsoft.com/office/drawing/2014/main" id="{066BDA92-B2A3-DCF4-C52B-D1F8F7187AE4}"/>
                  </a:ext>
                </a:extLst>
              </p:cNvPr>
              <p:cNvSpPr txBox="1"/>
              <p:nvPr/>
            </p:nvSpPr>
            <p:spPr>
              <a:xfrm>
                <a:off x="878475" y="4578389"/>
                <a:ext cx="728150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competency. Support networks established. Improved belonging.</a:t>
                </a:r>
                <a:endParaRPr lang="en-US" sz="1200">
                  <a:solidFill>
                    <a:schemeClr val="accent1"/>
                  </a:solidFill>
                </a:endParaRPr>
              </a:p>
            </p:txBody>
          </p:sp>
        </p:grpSp>
        <p:grpSp>
          <p:nvGrpSpPr>
            <p:cNvPr id="46" name="Group 45">
              <a:extLst>
                <a:ext uri="{FF2B5EF4-FFF2-40B4-BE49-F238E27FC236}">
                  <a16:creationId xmlns:a16="http://schemas.microsoft.com/office/drawing/2014/main" id="{DFBFB31E-ABEB-B327-75DB-0935303F8F3D}"/>
                </a:ext>
              </a:extLst>
            </p:cNvPr>
            <p:cNvGrpSpPr/>
            <p:nvPr/>
          </p:nvGrpSpPr>
          <p:grpSpPr>
            <a:xfrm>
              <a:off x="22618240" y="1146120"/>
              <a:ext cx="10764433" cy="4565760"/>
              <a:chOff x="0" y="1146120"/>
              <a:chExt cx="10764433" cy="4565760"/>
            </a:xfrm>
          </p:grpSpPr>
          <p:sp>
            <p:nvSpPr>
              <p:cNvPr id="47" name="Rectangle 46">
                <a:extLst>
                  <a:ext uri="{FF2B5EF4-FFF2-40B4-BE49-F238E27FC236}">
                    <a16:creationId xmlns:a16="http://schemas.microsoft.com/office/drawing/2014/main" id="{5A890633-617C-E88F-178E-728A5A6655A7}"/>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195D4AB-BA53-43FC-F0B7-DAFE02218476}"/>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0185CB05-650F-AC0D-2680-600F7992DB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0" name="TextBox 49">
                <a:extLst>
                  <a:ext uri="{FF2B5EF4-FFF2-40B4-BE49-F238E27FC236}">
                    <a16:creationId xmlns:a16="http://schemas.microsoft.com/office/drawing/2014/main" id="{FA7D5625-E565-BD55-C8D4-5A9BC52BC36C}"/>
                  </a:ext>
                </a:extLst>
              </p:cNvPr>
              <p:cNvSpPr txBox="1"/>
              <p:nvPr/>
            </p:nvSpPr>
            <p:spPr>
              <a:xfrm>
                <a:off x="878474" y="1660580"/>
                <a:ext cx="7618304" cy="1015663"/>
              </a:xfrm>
              <a:prstGeom prst="rect">
                <a:avLst/>
              </a:prstGeom>
              <a:noFill/>
            </p:spPr>
            <p:txBody>
              <a:bodyPr wrap="none" rtlCol="0">
                <a:spAutoFit/>
              </a:bodyPr>
              <a:lstStyle/>
              <a:p>
                <a:r>
                  <a:rPr lang="en-US" sz="6000" b="1">
                    <a:solidFill>
                      <a:schemeClr val="accent1"/>
                    </a:solidFill>
                    <a:latin typeface="+mj-lt"/>
                  </a:rPr>
                  <a:t>YEAR  4     </a:t>
                </a:r>
                <a:r>
                  <a:rPr lang="en-US" sz="3600">
                    <a:solidFill>
                      <a:schemeClr val="accent1"/>
                    </a:solidFill>
                    <a:latin typeface="+mj-lt"/>
                  </a:rPr>
                  <a:t>STUDENT LEADERSHIP</a:t>
                </a:r>
                <a:endParaRPr lang="en-US" sz="6000">
                  <a:solidFill>
                    <a:schemeClr val="accent1"/>
                  </a:solidFill>
                  <a:latin typeface="+mj-lt"/>
                </a:endParaRPr>
              </a:p>
            </p:txBody>
          </p:sp>
          <p:sp>
            <p:nvSpPr>
              <p:cNvPr id="51" name="TextBox 50">
                <a:extLst>
                  <a:ext uri="{FF2B5EF4-FFF2-40B4-BE49-F238E27FC236}">
                    <a16:creationId xmlns:a16="http://schemas.microsoft.com/office/drawing/2014/main" id="{C20DBACF-C121-C549-DDAA-DDAE545AF813}"/>
                  </a:ext>
                </a:extLst>
              </p:cNvPr>
              <p:cNvSpPr txBox="1"/>
              <p:nvPr/>
            </p:nvSpPr>
            <p:spPr>
              <a:xfrm>
                <a:off x="1125133" y="2771106"/>
                <a:ext cx="3891130"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Center neurodivergent voices.</a:t>
                </a:r>
              </a:p>
              <a:p>
                <a:pPr marL="182880" indent="-182880">
                  <a:lnSpc>
                    <a:spcPct val="130000"/>
                  </a:lnSpc>
                  <a:spcAft>
                    <a:spcPts val="600"/>
                  </a:spcAft>
                  <a:buFont typeface="Arial" panose="020B0604020202020204" pitchFamily="34" charset="0"/>
                  <a:buChar char="•"/>
                </a:pPr>
                <a:r>
                  <a:rPr lang="en-US">
                    <a:solidFill>
                      <a:schemeClr val="tx2"/>
                    </a:solidFill>
                  </a:rPr>
                  <a:t>Create peer support networks.</a:t>
                </a:r>
              </a:p>
              <a:p>
                <a:pPr marL="182880" indent="-182880">
                  <a:lnSpc>
                    <a:spcPct val="130000"/>
                  </a:lnSpc>
                  <a:spcAft>
                    <a:spcPts val="600"/>
                  </a:spcAft>
                  <a:buFont typeface="Arial" panose="020B0604020202020204" pitchFamily="34" charset="0"/>
                  <a:buChar char="•"/>
                </a:pPr>
                <a:r>
                  <a:rPr lang="en-US">
                    <a:solidFill>
                      <a:schemeClr val="tx2"/>
                    </a:solidFill>
                  </a:rPr>
                  <a:t>Empower students to lead.</a:t>
                </a:r>
              </a:p>
            </p:txBody>
          </p:sp>
          <p:sp>
            <p:nvSpPr>
              <p:cNvPr id="52" name="TextBox 51">
                <a:extLst>
                  <a:ext uri="{FF2B5EF4-FFF2-40B4-BE49-F238E27FC236}">
                    <a16:creationId xmlns:a16="http://schemas.microsoft.com/office/drawing/2014/main" id="{232E375E-E27A-8946-B5AC-E80A30736872}"/>
                  </a:ext>
                </a:extLst>
              </p:cNvPr>
              <p:cNvSpPr txBox="1"/>
              <p:nvPr/>
            </p:nvSpPr>
            <p:spPr>
              <a:xfrm>
                <a:off x="878474" y="4578389"/>
                <a:ext cx="5849811"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engagement and retention. Student ownership established.</a:t>
                </a:r>
                <a:endParaRPr lang="en-US" sz="1200">
                  <a:solidFill>
                    <a:schemeClr val="accent1"/>
                  </a:solidFill>
                </a:endParaRPr>
              </a:p>
            </p:txBody>
          </p:sp>
        </p:grpSp>
        <p:grpSp>
          <p:nvGrpSpPr>
            <p:cNvPr id="53" name="Group 52">
              <a:extLst>
                <a:ext uri="{FF2B5EF4-FFF2-40B4-BE49-F238E27FC236}">
                  <a16:creationId xmlns:a16="http://schemas.microsoft.com/office/drawing/2014/main" id="{3F327FA9-1092-969E-B984-EE297A89260B}"/>
                </a:ext>
              </a:extLst>
            </p:cNvPr>
            <p:cNvGrpSpPr/>
            <p:nvPr/>
          </p:nvGrpSpPr>
          <p:grpSpPr>
            <a:xfrm>
              <a:off x="33927360" y="1146120"/>
              <a:ext cx="9639300" cy="4565760"/>
              <a:chOff x="0" y="1146120"/>
              <a:chExt cx="9639300" cy="4565760"/>
            </a:xfrm>
          </p:grpSpPr>
          <p:sp>
            <p:nvSpPr>
              <p:cNvPr id="55" name="Rectangle 54">
                <a:extLst>
                  <a:ext uri="{FF2B5EF4-FFF2-40B4-BE49-F238E27FC236}">
                    <a16:creationId xmlns:a16="http://schemas.microsoft.com/office/drawing/2014/main" id="{5618AF05-B62E-78DD-7946-C653D51F8674}"/>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A115BC53-41B3-44B1-72C3-0C12EEC958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7" name="TextBox 56">
                <a:extLst>
                  <a:ext uri="{FF2B5EF4-FFF2-40B4-BE49-F238E27FC236}">
                    <a16:creationId xmlns:a16="http://schemas.microsoft.com/office/drawing/2014/main" id="{7253ACC0-384C-2F80-C453-226EAF05CAE7}"/>
                  </a:ext>
                </a:extLst>
              </p:cNvPr>
              <p:cNvSpPr txBox="1"/>
              <p:nvPr/>
            </p:nvSpPr>
            <p:spPr>
              <a:xfrm>
                <a:off x="878474" y="1660580"/>
                <a:ext cx="6445482" cy="1015663"/>
              </a:xfrm>
              <a:prstGeom prst="rect">
                <a:avLst/>
              </a:prstGeom>
              <a:noFill/>
            </p:spPr>
            <p:txBody>
              <a:bodyPr wrap="none" rtlCol="0">
                <a:spAutoFit/>
              </a:bodyPr>
              <a:lstStyle/>
              <a:p>
                <a:r>
                  <a:rPr lang="en-US" sz="6000" b="1">
                    <a:solidFill>
                      <a:schemeClr val="accent1"/>
                    </a:solidFill>
                    <a:latin typeface="+mj-lt"/>
                  </a:rPr>
                  <a:t>YEAR  5     </a:t>
                </a:r>
                <a:r>
                  <a:rPr lang="en-US" sz="3600">
                    <a:solidFill>
                      <a:schemeClr val="accent1"/>
                    </a:solidFill>
                    <a:latin typeface="+mj-lt"/>
                  </a:rPr>
                  <a:t>SUSTAINABILITY</a:t>
                </a:r>
                <a:endParaRPr lang="en-US" sz="6000">
                  <a:solidFill>
                    <a:schemeClr val="accent1"/>
                  </a:solidFill>
                  <a:latin typeface="+mj-lt"/>
                </a:endParaRPr>
              </a:p>
            </p:txBody>
          </p:sp>
          <p:sp>
            <p:nvSpPr>
              <p:cNvPr id="58" name="TextBox 57">
                <a:extLst>
                  <a:ext uri="{FF2B5EF4-FFF2-40B4-BE49-F238E27FC236}">
                    <a16:creationId xmlns:a16="http://schemas.microsoft.com/office/drawing/2014/main" id="{4D208F9A-A87F-115E-A482-ED1878716AFE}"/>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59" name="TextBox 58">
                <a:extLst>
                  <a:ext uri="{FF2B5EF4-FFF2-40B4-BE49-F238E27FC236}">
                    <a16:creationId xmlns:a16="http://schemas.microsoft.com/office/drawing/2014/main" id="{FB9163D9-5B4F-7716-2140-FF2D02F6BD89}"/>
                  </a:ext>
                </a:extLst>
              </p:cNvPr>
              <p:cNvSpPr txBox="1"/>
              <p:nvPr/>
            </p:nvSpPr>
            <p:spPr>
              <a:xfrm>
                <a:off x="878475" y="4578389"/>
                <a:ext cx="590401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Clear metrics. Sustainable integration. Continuous improvement.</a:t>
                </a:r>
                <a:endParaRPr lang="en-US" sz="1200">
                  <a:solidFill>
                    <a:schemeClr val="accent1"/>
                  </a:solidFill>
                </a:endParaRPr>
              </a:p>
            </p:txBody>
          </p:sp>
        </p:grpSp>
      </p:grpSp>
      <p:pic>
        <p:nvPicPr>
          <p:cNvPr id="2" name="Picture 1">
            <a:extLst>
              <a:ext uri="{FF2B5EF4-FFF2-40B4-BE49-F238E27FC236}">
                <a16:creationId xmlns:a16="http://schemas.microsoft.com/office/drawing/2014/main" id="{4C29C0FD-6057-8544-23FD-FCD27E53D3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581525" y="864741"/>
            <a:ext cx="9061038" cy="6040691"/>
          </a:xfrm>
          <a:prstGeom prst="rect">
            <a:avLst/>
          </a:prstGeom>
        </p:spPr>
      </p:pic>
    </p:spTree>
    <p:extLst>
      <p:ext uri="{BB962C8B-B14F-4D97-AF65-F5344CB8AC3E}">
        <p14:creationId xmlns:p14="http://schemas.microsoft.com/office/powerpoint/2010/main" val="722864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1+#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D6355-104C-9BC2-D112-28CDE2196FE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D50B8E-1100-F288-B02A-27B0FBFD8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2" name="!!YEARS">
            <a:extLst>
              <a:ext uri="{FF2B5EF4-FFF2-40B4-BE49-F238E27FC236}">
                <a16:creationId xmlns:a16="http://schemas.microsoft.com/office/drawing/2014/main" id="{2CCF2A78-803D-CD68-F2FB-D92AAB6209CA}"/>
              </a:ext>
            </a:extLst>
          </p:cNvPr>
          <p:cNvGrpSpPr/>
          <p:nvPr/>
        </p:nvGrpSpPr>
        <p:grpSpPr>
          <a:xfrm>
            <a:off x="-11306175" y="1146120"/>
            <a:ext cx="43566660" cy="4565760"/>
            <a:chOff x="0" y="1146120"/>
            <a:chExt cx="43566660" cy="4565760"/>
          </a:xfrm>
        </p:grpSpPr>
        <p:grpSp>
          <p:nvGrpSpPr>
            <p:cNvPr id="38" name="Group 37">
              <a:extLst>
                <a:ext uri="{FF2B5EF4-FFF2-40B4-BE49-F238E27FC236}">
                  <a16:creationId xmlns:a16="http://schemas.microsoft.com/office/drawing/2014/main" id="{9E1C47AA-0E01-5375-6F1B-ED767AB4FABE}"/>
                </a:ext>
              </a:extLst>
            </p:cNvPr>
            <p:cNvGrpSpPr/>
            <p:nvPr/>
          </p:nvGrpSpPr>
          <p:grpSpPr>
            <a:xfrm>
              <a:off x="0" y="1146120"/>
              <a:ext cx="10764433" cy="4565760"/>
              <a:chOff x="0" y="1146120"/>
              <a:chExt cx="10764433" cy="4565760"/>
            </a:xfrm>
          </p:grpSpPr>
          <p:sp>
            <p:nvSpPr>
              <p:cNvPr id="9" name="Rectangle 8">
                <a:extLst>
                  <a:ext uri="{FF2B5EF4-FFF2-40B4-BE49-F238E27FC236}">
                    <a16:creationId xmlns:a16="http://schemas.microsoft.com/office/drawing/2014/main" id="{D80FB8A0-F7A9-0195-07F3-17BA00496A20}"/>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77832C-A438-A00A-0D02-D22EB34A549C}"/>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18113DB-AF5F-4674-69EF-226EF73942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11" name="TextBox 10">
                <a:extLst>
                  <a:ext uri="{FF2B5EF4-FFF2-40B4-BE49-F238E27FC236}">
                    <a16:creationId xmlns:a16="http://schemas.microsoft.com/office/drawing/2014/main" id="{7693D278-AFD6-2D7A-4730-816299BEA5CE}"/>
                  </a:ext>
                </a:extLst>
              </p:cNvPr>
              <p:cNvSpPr txBox="1"/>
              <p:nvPr/>
            </p:nvSpPr>
            <p:spPr>
              <a:xfrm>
                <a:off x="878474" y="1660580"/>
                <a:ext cx="6024278" cy="1015663"/>
              </a:xfrm>
              <a:prstGeom prst="rect">
                <a:avLst/>
              </a:prstGeom>
              <a:noFill/>
            </p:spPr>
            <p:txBody>
              <a:bodyPr wrap="none" rtlCol="0">
                <a:spAutoFit/>
              </a:bodyPr>
              <a:lstStyle/>
              <a:p>
                <a:r>
                  <a:rPr lang="en-US" sz="6000" b="1" dirty="0">
                    <a:solidFill>
                      <a:schemeClr val="accent1"/>
                    </a:solidFill>
                    <a:latin typeface="+mj-lt"/>
                  </a:rPr>
                  <a:t>YEAR  1     </a:t>
                </a:r>
                <a:r>
                  <a:rPr lang="en-US" sz="3600" dirty="0">
                    <a:solidFill>
                      <a:schemeClr val="accent1"/>
                    </a:solidFill>
                    <a:latin typeface="+mj-lt"/>
                  </a:rPr>
                  <a:t>FOUNDATION</a:t>
                </a:r>
                <a:endParaRPr lang="en-US" sz="6000" dirty="0">
                  <a:solidFill>
                    <a:schemeClr val="accent1"/>
                  </a:solidFill>
                  <a:latin typeface="+mj-lt"/>
                </a:endParaRPr>
              </a:p>
            </p:txBody>
          </p:sp>
          <p:sp>
            <p:nvSpPr>
              <p:cNvPr id="13" name="TextBox 12">
                <a:extLst>
                  <a:ext uri="{FF2B5EF4-FFF2-40B4-BE49-F238E27FC236}">
                    <a16:creationId xmlns:a16="http://schemas.microsoft.com/office/drawing/2014/main" id="{E23432CA-B918-0CAD-74C1-DB3B9E4088B2}"/>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32" name="TextBox 31">
                <a:extLst>
                  <a:ext uri="{FF2B5EF4-FFF2-40B4-BE49-F238E27FC236}">
                    <a16:creationId xmlns:a16="http://schemas.microsoft.com/office/drawing/2014/main" id="{8C31BB65-F706-AFBD-0E80-231F89B7FFAF}"/>
                  </a:ext>
                </a:extLst>
              </p:cNvPr>
              <p:cNvSpPr txBox="1"/>
              <p:nvPr/>
            </p:nvSpPr>
            <p:spPr>
              <a:xfrm>
                <a:off x="878474" y="4578389"/>
                <a:ext cx="5052986" cy="646331"/>
              </a:xfrm>
              <a:prstGeom prst="rect">
                <a:avLst/>
              </a:prstGeom>
              <a:noFill/>
            </p:spPr>
            <p:txBody>
              <a:bodyPr wrap="none" rtlCol="0">
                <a:spAutoFit/>
              </a:bodyPr>
              <a:lstStyle/>
              <a:p>
                <a:r>
                  <a:rPr lang="en-US" b="1">
                    <a:solidFill>
                      <a:schemeClr val="accent1"/>
                    </a:solidFill>
                  </a:rPr>
                  <a:t>Result:</a:t>
                </a:r>
                <a:r>
                  <a:rPr lang="en-US">
                    <a:solidFill>
                      <a:schemeClr val="accent1"/>
                    </a:solidFill>
                  </a:rPr>
                  <a:t> Key leaders in place. Campus-wide</a:t>
                </a:r>
                <a:br>
                  <a:rPr lang="en-US">
                    <a:solidFill>
                      <a:schemeClr val="accent1"/>
                    </a:solidFill>
                  </a:rPr>
                </a:br>
                <a:r>
                  <a:rPr lang="en-US">
                    <a:solidFill>
                      <a:schemeClr val="accent1"/>
                    </a:solidFill>
                  </a:rPr>
                  <a:t>awareness established</a:t>
                </a:r>
                <a:endParaRPr lang="en-US" sz="1200">
                  <a:solidFill>
                    <a:schemeClr val="accent1"/>
                  </a:solidFill>
                </a:endParaRPr>
              </a:p>
            </p:txBody>
          </p:sp>
        </p:grpSp>
        <p:grpSp>
          <p:nvGrpSpPr>
            <p:cNvPr id="39" name="Group 38">
              <a:extLst>
                <a:ext uri="{FF2B5EF4-FFF2-40B4-BE49-F238E27FC236}">
                  <a16:creationId xmlns:a16="http://schemas.microsoft.com/office/drawing/2014/main" id="{139C92F5-D561-7B18-BB84-9CC565C72711}"/>
                </a:ext>
              </a:extLst>
            </p:cNvPr>
            <p:cNvGrpSpPr/>
            <p:nvPr/>
          </p:nvGrpSpPr>
          <p:grpSpPr>
            <a:xfrm>
              <a:off x="11309120" y="1146120"/>
              <a:ext cx="10764433" cy="4565760"/>
              <a:chOff x="0" y="1146120"/>
              <a:chExt cx="10764433" cy="4565760"/>
            </a:xfrm>
          </p:grpSpPr>
          <p:sp>
            <p:nvSpPr>
              <p:cNvPr id="40" name="Rectangle 39">
                <a:extLst>
                  <a:ext uri="{FF2B5EF4-FFF2-40B4-BE49-F238E27FC236}">
                    <a16:creationId xmlns:a16="http://schemas.microsoft.com/office/drawing/2014/main" id="{64DD0635-A008-C2A0-F4C2-C27DFCEB832E}"/>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4F05CB1-F72A-5710-B176-373CAFE901DE}"/>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1A183C8B-69E4-9681-C02B-C512B306F9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81275" y="1146120"/>
                <a:ext cx="2476500" cy="1409325"/>
              </a:xfrm>
              <a:prstGeom prst="rect">
                <a:avLst/>
              </a:prstGeom>
            </p:spPr>
          </p:pic>
          <p:sp>
            <p:nvSpPr>
              <p:cNvPr id="43" name="TextBox 42">
                <a:extLst>
                  <a:ext uri="{FF2B5EF4-FFF2-40B4-BE49-F238E27FC236}">
                    <a16:creationId xmlns:a16="http://schemas.microsoft.com/office/drawing/2014/main" id="{6C0B9368-7A0B-E280-2E31-261220A25D7B}"/>
                  </a:ext>
                </a:extLst>
              </p:cNvPr>
              <p:cNvSpPr txBox="1"/>
              <p:nvPr/>
            </p:nvSpPr>
            <p:spPr>
              <a:xfrm>
                <a:off x="878474" y="1660580"/>
                <a:ext cx="5053243" cy="1015663"/>
              </a:xfrm>
              <a:prstGeom prst="rect">
                <a:avLst/>
              </a:prstGeom>
              <a:noFill/>
            </p:spPr>
            <p:txBody>
              <a:bodyPr wrap="none" rtlCol="0">
                <a:spAutoFit/>
              </a:bodyPr>
              <a:lstStyle/>
              <a:p>
                <a:r>
                  <a:rPr lang="en-US" sz="6000" b="1">
                    <a:solidFill>
                      <a:schemeClr val="accent1"/>
                    </a:solidFill>
                    <a:latin typeface="+mj-lt"/>
                  </a:rPr>
                  <a:t>YEAR  2+3   </a:t>
                </a:r>
                <a:r>
                  <a:rPr lang="en-US" sz="3600">
                    <a:solidFill>
                      <a:schemeClr val="accent1"/>
                    </a:solidFill>
                    <a:latin typeface="+mj-lt"/>
                  </a:rPr>
                  <a:t>SKILLS</a:t>
                </a:r>
                <a:endParaRPr lang="en-US" sz="6000">
                  <a:solidFill>
                    <a:schemeClr val="accent1"/>
                  </a:solidFill>
                  <a:latin typeface="+mj-lt"/>
                </a:endParaRPr>
              </a:p>
            </p:txBody>
          </p:sp>
          <p:sp>
            <p:nvSpPr>
              <p:cNvPr id="44" name="TextBox 43">
                <a:extLst>
                  <a:ext uri="{FF2B5EF4-FFF2-40B4-BE49-F238E27FC236}">
                    <a16:creationId xmlns:a16="http://schemas.microsoft.com/office/drawing/2014/main" id="{0FBFE96C-C3A7-C93B-03F7-AA5428A93AC0}"/>
                  </a:ext>
                </a:extLst>
              </p:cNvPr>
              <p:cNvSpPr txBox="1"/>
              <p:nvPr/>
            </p:nvSpPr>
            <p:spPr>
              <a:xfrm>
                <a:off x="1125133" y="2771106"/>
                <a:ext cx="6215484"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accent1"/>
                    </a:solidFill>
                  </a:rPr>
                  <a:t>Translate awareness into practical action.</a:t>
                </a:r>
              </a:p>
              <a:p>
                <a:pPr marL="182880" indent="-182880">
                  <a:lnSpc>
                    <a:spcPct val="130000"/>
                  </a:lnSpc>
                  <a:spcAft>
                    <a:spcPts val="600"/>
                  </a:spcAft>
                  <a:buFont typeface="Arial" panose="020B0604020202020204" pitchFamily="34" charset="0"/>
                  <a:buChar char="•"/>
                </a:pPr>
                <a:r>
                  <a:rPr lang="en-US">
                    <a:solidFill>
                      <a:schemeClr val="accent1"/>
                    </a:solidFill>
                  </a:rPr>
                  <a:t>Make systemic changes. Update policies.</a:t>
                </a:r>
              </a:p>
              <a:p>
                <a:pPr marL="182880" indent="-182880">
                  <a:lnSpc>
                    <a:spcPct val="130000"/>
                  </a:lnSpc>
                  <a:spcAft>
                    <a:spcPts val="600"/>
                  </a:spcAft>
                  <a:buFont typeface="Arial" panose="020B0604020202020204" pitchFamily="34" charset="0"/>
                  <a:buChar char="•"/>
                </a:pPr>
                <a:r>
                  <a:rPr lang="en-US">
                    <a:solidFill>
                      <a:schemeClr val="accent1"/>
                    </a:solidFill>
                  </a:rPr>
                  <a:t>Embed neurodiversity into onboarding and review.</a:t>
                </a:r>
              </a:p>
            </p:txBody>
          </p:sp>
          <p:sp>
            <p:nvSpPr>
              <p:cNvPr id="45" name="TextBox 44">
                <a:extLst>
                  <a:ext uri="{FF2B5EF4-FFF2-40B4-BE49-F238E27FC236}">
                    <a16:creationId xmlns:a16="http://schemas.microsoft.com/office/drawing/2014/main" id="{78411648-27B0-3C8E-5B20-96D625AA48D1}"/>
                  </a:ext>
                </a:extLst>
              </p:cNvPr>
              <p:cNvSpPr txBox="1"/>
              <p:nvPr/>
            </p:nvSpPr>
            <p:spPr>
              <a:xfrm>
                <a:off x="878475" y="4578389"/>
                <a:ext cx="728150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competency. Support networks established. Improved belonging.</a:t>
                </a:r>
                <a:endParaRPr lang="en-US" sz="1200">
                  <a:solidFill>
                    <a:schemeClr val="accent1"/>
                  </a:solidFill>
                </a:endParaRPr>
              </a:p>
            </p:txBody>
          </p:sp>
        </p:grpSp>
        <p:grpSp>
          <p:nvGrpSpPr>
            <p:cNvPr id="46" name="Group 45">
              <a:extLst>
                <a:ext uri="{FF2B5EF4-FFF2-40B4-BE49-F238E27FC236}">
                  <a16:creationId xmlns:a16="http://schemas.microsoft.com/office/drawing/2014/main" id="{05695593-9CDA-3FCD-6C6F-B3217638E366}"/>
                </a:ext>
              </a:extLst>
            </p:cNvPr>
            <p:cNvGrpSpPr/>
            <p:nvPr/>
          </p:nvGrpSpPr>
          <p:grpSpPr>
            <a:xfrm>
              <a:off x="22618240" y="1146120"/>
              <a:ext cx="10764433" cy="4565760"/>
              <a:chOff x="0" y="1146120"/>
              <a:chExt cx="10764433" cy="4565760"/>
            </a:xfrm>
          </p:grpSpPr>
          <p:sp>
            <p:nvSpPr>
              <p:cNvPr id="47" name="Rectangle 46">
                <a:extLst>
                  <a:ext uri="{FF2B5EF4-FFF2-40B4-BE49-F238E27FC236}">
                    <a16:creationId xmlns:a16="http://schemas.microsoft.com/office/drawing/2014/main" id="{0DD76B04-D4C7-FEF7-33EE-10C4647E04D5}"/>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13DA545-7282-3B2D-D881-7AFDD300CF23}"/>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DD8C8D47-2DC9-2110-ED82-68496EE1C2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0" name="TextBox 49">
                <a:extLst>
                  <a:ext uri="{FF2B5EF4-FFF2-40B4-BE49-F238E27FC236}">
                    <a16:creationId xmlns:a16="http://schemas.microsoft.com/office/drawing/2014/main" id="{4DDB006E-4721-0842-EF01-E5E87630410F}"/>
                  </a:ext>
                </a:extLst>
              </p:cNvPr>
              <p:cNvSpPr txBox="1"/>
              <p:nvPr/>
            </p:nvSpPr>
            <p:spPr>
              <a:xfrm>
                <a:off x="878474" y="1660580"/>
                <a:ext cx="7618304" cy="1015663"/>
              </a:xfrm>
              <a:prstGeom prst="rect">
                <a:avLst/>
              </a:prstGeom>
              <a:noFill/>
            </p:spPr>
            <p:txBody>
              <a:bodyPr wrap="none" rtlCol="0">
                <a:spAutoFit/>
              </a:bodyPr>
              <a:lstStyle/>
              <a:p>
                <a:r>
                  <a:rPr lang="en-US" sz="6000" b="1">
                    <a:solidFill>
                      <a:schemeClr val="accent1"/>
                    </a:solidFill>
                    <a:latin typeface="+mj-lt"/>
                  </a:rPr>
                  <a:t>YEAR  4     </a:t>
                </a:r>
                <a:r>
                  <a:rPr lang="en-US" sz="3600">
                    <a:solidFill>
                      <a:schemeClr val="accent1"/>
                    </a:solidFill>
                    <a:latin typeface="+mj-lt"/>
                  </a:rPr>
                  <a:t>STUDENT LEADERSHIP</a:t>
                </a:r>
                <a:endParaRPr lang="en-US" sz="6000">
                  <a:solidFill>
                    <a:schemeClr val="accent1"/>
                  </a:solidFill>
                  <a:latin typeface="+mj-lt"/>
                </a:endParaRPr>
              </a:p>
            </p:txBody>
          </p:sp>
          <p:sp>
            <p:nvSpPr>
              <p:cNvPr id="51" name="TextBox 50">
                <a:extLst>
                  <a:ext uri="{FF2B5EF4-FFF2-40B4-BE49-F238E27FC236}">
                    <a16:creationId xmlns:a16="http://schemas.microsoft.com/office/drawing/2014/main" id="{0D1967CE-8F0C-D984-0D80-B0E1D954DE19}"/>
                  </a:ext>
                </a:extLst>
              </p:cNvPr>
              <p:cNvSpPr txBox="1"/>
              <p:nvPr/>
            </p:nvSpPr>
            <p:spPr>
              <a:xfrm>
                <a:off x="1125133" y="2771106"/>
                <a:ext cx="3891130"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Center neurodivergent voices.</a:t>
                </a:r>
              </a:p>
              <a:p>
                <a:pPr marL="182880" indent="-182880">
                  <a:lnSpc>
                    <a:spcPct val="130000"/>
                  </a:lnSpc>
                  <a:spcAft>
                    <a:spcPts val="600"/>
                  </a:spcAft>
                  <a:buFont typeface="Arial" panose="020B0604020202020204" pitchFamily="34" charset="0"/>
                  <a:buChar char="•"/>
                </a:pPr>
                <a:r>
                  <a:rPr lang="en-US">
                    <a:solidFill>
                      <a:schemeClr val="tx2"/>
                    </a:solidFill>
                  </a:rPr>
                  <a:t>Create peer support networks.</a:t>
                </a:r>
              </a:p>
              <a:p>
                <a:pPr marL="182880" indent="-182880">
                  <a:lnSpc>
                    <a:spcPct val="130000"/>
                  </a:lnSpc>
                  <a:spcAft>
                    <a:spcPts val="600"/>
                  </a:spcAft>
                  <a:buFont typeface="Arial" panose="020B0604020202020204" pitchFamily="34" charset="0"/>
                  <a:buChar char="•"/>
                </a:pPr>
                <a:r>
                  <a:rPr lang="en-US">
                    <a:solidFill>
                      <a:schemeClr val="tx2"/>
                    </a:solidFill>
                  </a:rPr>
                  <a:t>Empower students to lead.</a:t>
                </a:r>
              </a:p>
            </p:txBody>
          </p:sp>
          <p:sp>
            <p:nvSpPr>
              <p:cNvPr id="52" name="TextBox 51">
                <a:extLst>
                  <a:ext uri="{FF2B5EF4-FFF2-40B4-BE49-F238E27FC236}">
                    <a16:creationId xmlns:a16="http://schemas.microsoft.com/office/drawing/2014/main" id="{0C9EA883-41AB-018E-624A-DE93C33F375F}"/>
                  </a:ext>
                </a:extLst>
              </p:cNvPr>
              <p:cNvSpPr txBox="1"/>
              <p:nvPr/>
            </p:nvSpPr>
            <p:spPr>
              <a:xfrm>
                <a:off x="878474" y="4578389"/>
                <a:ext cx="5849811"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engagement and retention. Student ownership established.</a:t>
                </a:r>
                <a:endParaRPr lang="en-US" sz="1200">
                  <a:solidFill>
                    <a:schemeClr val="accent1"/>
                  </a:solidFill>
                </a:endParaRPr>
              </a:p>
            </p:txBody>
          </p:sp>
        </p:grpSp>
        <p:grpSp>
          <p:nvGrpSpPr>
            <p:cNvPr id="53" name="Group 52">
              <a:extLst>
                <a:ext uri="{FF2B5EF4-FFF2-40B4-BE49-F238E27FC236}">
                  <a16:creationId xmlns:a16="http://schemas.microsoft.com/office/drawing/2014/main" id="{EFEC78CF-371E-0CDE-6E2B-E816A5F3B999}"/>
                </a:ext>
              </a:extLst>
            </p:cNvPr>
            <p:cNvGrpSpPr/>
            <p:nvPr/>
          </p:nvGrpSpPr>
          <p:grpSpPr>
            <a:xfrm>
              <a:off x="33927360" y="1146120"/>
              <a:ext cx="9639300" cy="4565760"/>
              <a:chOff x="0" y="1146120"/>
              <a:chExt cx="9639300" cy="4565760"/>
            </a:xfrm>
          </p:grpSpPr>
          <p:sp>
            <p:nvSpPr>
              <p:cNvPr id="55" name="Rectangle 54">
                <a:extLst>
                  <a:ext uri="{FF2B5EF4-FFF2-40B4-BE49-F238E27FC236}">
                    <a16:creationId xmlns:a16="http://schemas.microsoft.com/office/drawing/2014/main" id="{38AF5810-F08D-33B6-53EC-C37FE65D3E6E}"/>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7C670488-D999-0882-A0D6-DD410B7813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7" name="TextBox 56">
                <a:extLst>
                  <a:ext uri="{FF2B5EF4-FFF2-40B4-BE49-F238E27FC236}">
                    <a16:creationId xmlns:a16="http://schemas.microsoft.com/office/drawing/2014/main" id="{5A868B30-D516-1FA8-C46F-39A6E085B8BE}"/>
                  </a:ext>
                </a:extLst>
              </p:cNvPr>
              <p:cNvSpPr txBox="1"/>
              <p:nvPr/>
            </p:nvSpPr>
            <p:spPr>
              <a:xfrm>
                <a:off x="878474" y="1660580"/>
                <a:ext cx="6445482" cy="1015663"/>
              </a:xfrm>
              <a:prstGeom prst="rect">
                <a:avLst/>
              </a:prstGeom>
              <a:noFill/>
            </p:spPr>
            <p:txBody>
              <a:bodyPr wrap="none" rtlCol="0">
                <a:spAutoFit/>
              </a:bodyPr>
              <a:lstStyle/>
              <a:p>
                <a:r>
                  <a:rPr lang="en-US" sz="6000" b="1">
                    <a:solidFill>
                      <a:schemeClr val="accent1"/>
                    </a:solidFill>
                    <a:latin typeface="+mj-lt"/>
                  </a:rPr>
                  <a:t>YEAR  5     </a:t>
                </a:r>
                <a:r>
                  <a:rPr lang="en-US" sz="3600">
                    <a:solidFill>
                      <a:schemeClr val="accent1"/>
                    </a:solidFill>
                    <a:latin typeface="+mj-lt"/>
                  </a:rPr>
                  <a:t>SUSTAINABILITY</a:t>
                </a:r>
                <a:endParaRPr lang="en-US" sz="6000">
                  <a:solidFill>
                    <a:schemeClr val="accent1"/>
                  </a:solidFill>
                  <a:latin typeface="+mj-lt"/>
                </a:endParaRPr>
              </a:p>
            </p:txBody>
          </p:sp>
          <p:sp>
            <p:nvSpPr>
              <p:cNvPr id="58" name="TextBox 57">
                <a:extLst>
                  <a:ext uri="{FF2B5EF4-FFF2-40B4-BE49-F238E27FC236}">
                    <a16:creationId xmlns:a16="http://schemas.microsoft.com/office/drawing/2014/main" id="{BF03A8F7-78D4-E53D-3379-8EEE699FAA1F}"/>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59" name="TextBox 58">
                <a:extLst>
                  <a:ext uri="{FF2B5EF4-FFF2-40B4-BE49-F238E27FC236}">
                    <a16:creationId xmlns:a16="http://schemas.microsoft.com/office/drawing/2014/main" id="{0DB46074-305B-0D69-39AD-1D6ED2A2A9FF}"/>
                  </a:ext>
                </a:extLst>
              </p:cNvPr>
              <p:cNvSpPr txBox="1"/>
              <p:nvPr/>
            </p:nvSpPr>
            <p:spPr>
              <a:xfrm>
                <a:off x="878475" y="4578389"/>
                <a:ext cx="590401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Clear metrics. Sustainable integration. Continuous improvement.</a:t>
                </a:r>
                <a:endParaRPr lang="en-US" sz="1200">
                  <a:solidFill>
                    <a:schemeClr val="accent1"/>
                  </a:solidFill>
                </a:endParaRPr>
              </a:p>
            </p:txBody>
          </p:sp>
        </p:grpSp>
      </p:grpSp>
      <p:pic>
        <p:nvPicPr>
          <p:cNvPr id="3" name="Picture 2">
            <a:extLst>
              <a:ext uri="{FF2B5EF4-FFF2-40B4-BE49-F238E27FC236}">
                <a16:creationId xmlns:a16="http://schemas.microsoft.com/office/drawing/2014/main" id="{46281F92-7B33-C279-96F9-761797FE26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581525" y="864741"/>
            <a:ext cx="9061038" cy="6040691"/>
          </a:xfrm>
          <a:prstGeom prst="rect">
            <a:avLst/>
          </a:prstGeom>
        </p:spPr>
      </p:pic>
    </p:spTree>
    <p:extLst>
      <p:ext uri="{BB962C8B-B14F-4D97-AF65-F5344CB8AC3E}">
        <p14:creationId xmlns:p14="http://schemas.microsoft.com/office/powerpoint/2010/main" val="377326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13DA0-7F90-A103-9F12-0036EBED313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D277796-3749-B194-15F8-821886381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2" name="!!YEARS">
            <a:extLst>
              <a:ext uri="{FF2B5EF4-FFF2-40B4-BE49-F238E27FC236}">
                <a16:creationId xmlns:a16="http://schemas.microsoft.com/office/drawing/2014/main" id="{191DCFED-A54C-7EC6-BC04-9BE157E672CA}"/>
              </a:ext>
            </a:extLst>
          </p:cNvPr>
          <p:cNvGrpSpPr/>
          <p:nvPr/>
        </p:nvGrpSpPr>
        <p:grpSpPr>
          <a:xfrm>
            <a:off x="-22621875" y="1146120"/>
            <a:ext cx="43566660" cy="4565760"/>
            <a:chOff x="0" y="1146120"/>
            <a:chExt cx="43566660" cy="4565760"/>
          </a:xfrm>
        </p:grpSpPr>
        <p:grpSp>
          <p:nvGrpSpPr>
            <p:cNvPr id="38" name="Group 37">
              <a:extLst>
                <a:ext uri="{FF2B5EF4-FFF2-40B4-BE49-F238E27FC236}">
                  <a16:creationId xmlns:a16="http://schemas.microsoft.com/office/drawing/2014/main" id="{DADD6B77-AB65-F50C-82DE-5E4504FAB34B}"/>
                </a:ext>
              </a:extLst>
            </p:cNvPr>
            <p:cNvGrpSpPr/>
            <p:nvPr/>
          </p:nvGrpSpPr>
          <p:grpSpPr>
            <a:xfrm>
              <a:off x="0" y="1146120"/>
              <a:ext cx="10764433" cy="4565760"/>
              <a:chOff x="0" y="1146120"/>
              <a:chExt cx="10764433" cy="4565760"/>
            </a:xfrm>
          </p:grpSpPr>
          <p:sp>
            <p:nvSpPr>
              <p:cNvPr id="9" name="Rectangle 8">
                <a:extLst>
                  <a:ext uri="{FF2B5EF4-FFF2-40B4-BE49-F238E27FC236}">
                    <a16:creationId xmlns:a16="http://schemas.microsoft.com/office/drawing/2014/main" id="{76C29688-5AA1-C4F2-994A-BE2A7F64B761}"/>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23B84C-C976-CA6B-5D2D-E00354A074EB}"/>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54A22C5E-C073-A4B4-3318-04A67AACDC3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11" name="TextBox 10">
                <a:extLst>
                  <a:ext uri="{FF2B5EF4-FFF2-40B4-BE49-F238E27FC236}">
                    <a16:creationId xmlns:a16="http://schemas.microsoft.com/office/drawing/2014/main" id="{B66C752B-0520-0D81-A8D6-8D44371397B6}"/>
                  </a:ext>
                </a:extLst>
              </p:cNvPr>
              <p:cNvSpPr txBox="1"/>
              <p:nvPr/>
            </p:nvSpPr>
            <p:spPr>
              <a:xfrm>
                <a:off x="878474" y="1660580"/>
                <a:ext cx="6024278" cy="1015663"/>
              </a:xfrm>
              <a:prstGeom prst="rect">
                <a:avLst/>
              </a:prstGeom>
              <a:noFill/>
            </p:spPr>
            <p:txBody>
              <a:bodyPr wrap="none" rtlCol="0">
                <a:spAutoFit/>
              </a:bodyPr>
              <a:lstStyle/>
              <a:p>
                <a:r>
                  <a:rPr lang="en-US" sz="6000" b="1">
                    <a:solidFill>
                      <a:schemeClr val="accent1"/>
                    </a:solidFill>
                    <a:latin typeface="+mj-lt"/>
                  </a:rPr>
                  <a:t>YEAR  1     </a:t>
                </a:r>
                <a:r>
                  <a:rPr lang="en-US" sz="3600">
                    <a:solidFill>
                      <a:schemeClr val="accent1"/>
                    </a:solidFill>
                    <a:latin typeface="+mj-lt"/>
                  </a:rPr>
                  <a:t>FOUNDATION</a:t>
                </a:r>
                <a:endParaRPr lang="en-US" sz="6000">
                  <a:solidFill>
                    <a:schemeClr val="accent1"/>
                  </a:solidFill>
                  <a:latin typeface="+mj-lt"/>
                </a:endParaRPr>
              </a:p>
            </p:txBody>
          </p:sp>
          <p:sp>
            <p:nvSpPr>
              <p:cNvPr id="13" name="TextBox 12">
                <a:extLst>
                  <a:ext uri="{FF2B5EF4-FFF2-40B4-BE49-F238E27FC236}">
                    <a16:creationId xmlns:a16="http://schemas.microsoft.com/office/drawing/2014/main" id="{B2858B8B-7BBD-A33F-7BF3-4185BAD4196E}"/>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32" name="TextBox 31">
                <a:extLst>
                  <a:ext uri="{FF2B5EF4-FFF2-40B4-BE49-F238E27FC236}">
                    <a16:creationId xmlns:a16="http://schemas.microsoft.com/office/drawing/2014/main" id="{07DE5058-0A0D-D5C2-1BEE-17107AA1A99A}"/>
                  </a:ext>
                </a:extLst>
              </p:cNvPr>
              <p:cNvSpPr txBox="1"/>
              <p:nvPr/>
            </p:nvSpPr>
            <p:spPr>
              <a:xfrm>
                <a:off x="878474" y="4578389"/>
                <a:ext cx="5052986" cy="646331"/>
              </a:xfrm>
              <a:prstGeom prst="rect">
                <a:avLst/>
              </a:prstGeom>
              <a:noFill/>
            </p:spPr>
            <p:txBody>
              <a:bodyPr wrap="none" rtlCol="0">
                <a:spAutoFit/>
              </a:bodyPr>
              <a:lstStyle/>
              <a:p>
                <a:r>
                  <a:rPr lang="en-US" b="1">
                    <a:solidFill>
                      <a:schemeClr val="accent1"/>
                    </a:solidFill>
                  </a:rPr>
                  <a:t>Result:</a:t>
                </a:r>
                <a:r>
                  <a:rPr lang="en-US">
                    <a:solidFill>
                      <a:schemeClr val="accent1"/>
                    </a:solidFill>
                  </a:rPr>
                  <a:t> Key leaders in place. Campus-wide</a:t>
                </a:r>
                <a:br>
                  <a:rPr lang="en-US">
                    <a:solidFill>
                      <a:schemeClr val="accent1"/>
                    </a:solidFill>
                  </a:rPr>
                </a:br>
                <a:r>
                  <a:rPr lang="en-US">
                    <a:solidFill>
                      <a:schemeClr val="accent1"/>
                    </a:solidFill>
                  </a:rPr>
                  <a:t>awareness established</a:t>
                </a:r>
                <a:endParaRPr lang="en-US" sz="1200">
                  <a:solidFill>
                    <a:schemeClr val="accent1"/>
                  </a:solidFill>
                </a:endParaRPr>
              </a:p>
            </p:txBody>
          </p:sp>
        </p:grpSp>
        <p:grpSp>
          <p:nvGrpSpPr>
            <p:cNvPr id="39" name="Group 38">
              <a:extLst>
                <a:ext uri="{FF2B5EF4-FFF2-40B4-BE49-F238E27FC236}">
                  <a16:creationId xmlns:a16="http://schemas.microsoft.com/office/drawing/2014/main" id="{3D9D96B3-5AF8-DF52-BBFA-12A64CE5BEA1}"/>
                </a:ext>
              </a:extLst>
            </p:cNvPr>
            <p:cNvGrpSpPr/>
            <p:nvPr/>
          </p:nvGrpSpPr>
          <p:grpSpPr>
            <a:xfrm>
              <a:off x="11309120" y="1146120"/>
              <a:ext cx="10764433" cy="4565760"/>
              <a:chOff x="0" y="1146120"/>
              <a:chExt cx="10764433" cy="4565760"/>
            </a:xfrm>
          </p:grpSpPr>
          <p:sp>
            <p:nvSpPr>
              <p:cNvPr id="40" name="Rectangle 39">
                <a:extLst>
                  <a:ext uri="{FF2B5EF4-FFF2-40B4-BE49-F238E27FC236}">
                    <a16:creationId xmlns:a16="http://schemas.microsoft.com/office/drawing/2014/main" id="{239BE6FB-3EB7-5DB4-3DD9-F3ECB2A26791}"/>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E0EDB34-2333-537F-D1DA-8EFD94F3C7D2}"/>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B4E4AE55-0A5A-295D-ACC0-D61211FCD6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81275" y="1146120"/>
                <a:ext cx="2476500" cy="1409325"/>
              </a:xfrm>
              <a:prstGeom prst="rect">
                <a:avLst/>
              </a:prstGeom>
            </p:spPr>
          </p:pic>
          <p:sp>
            <p:nvSpPr>
              <p:cNvPr id="43" name="TextBox 42">
                <a:extLst>
                  <a:ext uri="{FF2B5EF4-FFF2-40B4-BE49-F238E27FC236}">
                    <a16:creationId xmlns:a16="http://schemas.microsoft.com/office/drawing/2014/main" id="{6F5C91C2-6E85-A45D-4B29-27CC8D7C96FC}"/>
                  </a:ext>
                </a:extLst>
              </p:cNvPr>
              <p:cNvSpPr txBox="1"/>
              <p:nvPr/>
            </p:nvSpPr>
            <p:spPr>
              <a:xfrm>
                <a:off x="878474" y="1660580"/>
                <a:ext cx="5402697" cy="1015663"/>
              </a:xfrm>
              <a:prstGeom prst="rect">
                <a:avLst/>
              </a:prstGeom>
              <a:noFill/>
            </p:spPr>
            <p:txBody>
              <a:bodyPr wrap="none" rtlCol="0">
                <a:spAutoFit/>
              </a:bodyPr>
              <a:lstStyle/>
              <a:p>
                <a:r>
                  <a:rPr lang="en-US" sz="6000" b="1">
                    <a:solidFill>
                      <a:schemeClr val="accent1"/>
                    </a:solidFill>
                    <a:latin typeface="+mj-lt"/>
                  </a:rPr>
                  <a:t>YEAR  2+3     </a:t>
                </a:r>
                <a:r>
                  <a:rPr lang="en-US" sz="3600">
                    <a:solidFill>
                      <a:schemeClr val="accent1"/>
                    </a:solidFill>
                    <a:latin typeface="+mj-lt"/>
                  </a:rPr>
                  <a:t>SKILLS</a:t>
                </a:r>
                <a:endParaRPr lang="en-US" sz="6000">
                  <a:solidFill>
                    <a:schemeClr val="accent1"/>
                  </a:solidFill>
                  <a:latin typeface="+mj-lt"/>
                </a:endParaRPr>
              </a:p>
            </p:txBody>
          </p:sp>
          <p:sp>
            <p:nvSpPr>
              <p:cNvPr id="44" name="TextBox 43">
                <a:extLst>
                  <a:ext uri="{FF2B5EF4-FFF2-40B4-BE49-F238E27FC236}">
                    <a16:creationId xmlns:a16="http://schemas.microsoft.com/office/drawing/2014/main" id="{2C325A28-2006-8461-EA2F-E9137053F8E0}"/>
                  </a:ext>
                </a:extLst>
              </p:cNvPr>
              <p:cNvSpPr txBox="1"/>
              <p:nvPr/>
            </p:nvSpPr>
            <p:spPr>
              <a:xfrm>
                <a:off x="1125133" y="2771106"/>
                <a:ext cx="6215484"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accent1"/>
                    </a:solidFill>
                  </a:rPr>
                  <a:t>Translate awareness into practical action.</a:t>
                </a:r>
              </a:p>
              <a:p>
                <a:pPr marL="182880" indent="-182880">
                  <a:lnSpc>
                    <a:spcPct val="130000"/>
                  </a:lnSpc>
                  <a:spcAft>
                    <a:spcPts val="600"/>
                  </a:spcAft>
                  <a:buFont typeface="Arial" panose="020B0604020202020204" pitchFamily="34" charset="0"/>
                  <a:buChar char="•"/>
                </a:pPr>
                <a:r>
                  <a:rPr lang="en-US">
                    <a:solidFill>
                      <a:schemeClr val="accent1"/>
                    </a:solidFill>
                  </a:rPr>
                  <a:t>Make systemic changes. Update policies.</a:t>
                </a:r>
              </a:p>
              <a:p>
                <a:pPr marL="182880" indent="-182880">
                  <a:lnSpc>
                    <a:spcPct val="130000"/>
                  </a:lnSpc>
                  <a:spcAft>
                    <a:spcPts val="600"/>
                  </a:spcAft>
                  <a:buFont typeface="Arial" panose="020B0604020202020204" pitchFamily="34" charset="0"/>
                  <a:buChar char="•"/>
                </a:pPr>
                <a:r>
                  <a:rPr lang="en-US">
                    <a:solidFill>
                      <a:schemeClr val="accent1"/>
                    </a:solidFill>
                  </a:rPr>
                  <a:t>Embed neurodiversity into onboarding and review.</a:t>
                </a:r>
              </a:p>
            </p:txBody>
          </p:sp>
          <p:sp>
            <p:nvSpPr>
              <p:cNvPr id="45" name="TextBox 44">
                <a:extLst>
                  <a:ext uri="{FF2B5EF4-FFF2-40B4-BE49-F238E27FC236}">
                    <a16:creationId xmlns:a16="http://schemas.microsoft.com/office/drawing/2014/main" id="{7DFF37F3-6D55-3BE3-5BCF-FAA9BE765BFA}"/>
                  </a:ext>
                </a:extLst>
              </p:cNvPr>
              <p:cNvSpPr txBox="1"/>
              <p:nvPr/>
            </p:nvSpPr>
            <p:spPr>
              <a:xfrm>
                <a:off x="878475" y="4578389"/>
                <a:ext cx="728150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competency. Support networks established. Improved belonging.</a:t>
                </a:r>
                <a:endParaRPr lang="en-US" sz="1200">
                  <a:solidFill>
                    <a:schemeClr val="accent1"/>
                  </a:solidFill>
                </a:endParaRPr>
              </a:p>
            </p:txBody>
          </p:sp>
        </p:grpSp>
        <p:grpSp>
          <p:nvGrpSpPr>
            <p:cNvPr id="46" name="Group 45">
              <a:extLst>
                <a:ext uri="{FF2B5EF4-FFF2-40B4-BE49-F238E27FC236}">
                  <a16:creationId xmlns:a16="http://schemas.microsoft.com/office/drawing/2014/main" id="{0B7F235F-F183-25DF-C5D8-E006ACF06340}"/>
                </a:ext>
              </a:extLst>
            </p:cNvPr>
            <p:cNvGrpSpPr/>
            <p:nvPr/>
          </p:nvGrpSpPr>
          <p:grpSpPr>
            <a:xfrm>
              <a:off x="22618240" y="1146120"/>
              <a:ext cx="10764433" cy="4565760"/>
              <a:chOff x="0" y="1146120"/>
              <a:chExt cx="10764433" cy="4565760"/>
            </a:xfrm>
          </p:grpSpPr>
          <p:sp>
            <p:nvSpPr>
              <p:cNvPr id="47" name="Rectangle 46">
                <a:extLst>
                  <a:ext uri="{FF2B5EF4-FFF2-40B4-BE49-F238E27FC236}">
                    <a16:creationId xmlns:a16="http://schemas.microsoft.com/office/drawing/2014/main" id="{BA36009A-FF18-55D7-B2AF-EDFDE5852C64}"/>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2B4B17-4A1E-7C84-EC66-43C679A872CB}"/>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4D279AF0-FE2B-CF7C-2E29-9FF5D7EC9FA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0" name="TextBox 49">
                <a:extLst>
                  <a:ext uri="{FF2B5EF4-FFF2-40B4-BE49-F238E27FC236}">
                    <a16:creationId xmlns:a16="http://schemas.microsoft.com/office/drawing/2014/main" id="{C02014BA-2C39-9340-08BE-9306B54074C8}"/>
                  </a:ext>
                </a:extLst>
              </p:cNvPr>
              <p:cNvSpPr txBox="1"/>
              <p:nvPr/>
            </p:nvSpPr>
            <p:spPr>
              <a:xfrm>
                <a:off x="878474" y="1660580"/>
                <a:ext cx="7618304" cy="1015663"/>
              </a:xfrm>
              <a:prstGeom prst="rect">
                <a:avLst/>
              </a:prstGeom>
              <a:noFill/>
            </p:spPr>
            <p:txBody>
              <a:bodyPr wrap="none" rtlCol="0">
                <a:spAutoFit/>
              </a:bodyPr>
              <a:lstStyle/>
              <a:p>
                <a:r>
                  <a:rPr lang="en-US" sz="6000" b="1">
                    <a:solidFill>
                      <a:schemeClr val="accent1"/>
                    </a:solidFill>
                    <a:latin typeface="+mj-lt"/>
                  </a:rPr>
                  <a:t>YEAR  4     </a:t>
                </a:r>
                <a:r>
                  <a:rPr lang="en-US" sz="3600">
                    <a:solidFill>
                      <a:schemeClr val="accent1"/>
                    </a:solidFill>
                    <a:latin typeface="+mj-lt"/>
                  </a:rPr>
                  <a:t>STUDENT LEADERSHIP</a:t>
                </a:r>
                <a:endParaRPr lang="en-US" sz="6000">
                  <a:solidFill>
                    <a:schemeClr val="accent1"/>
                  </a:solidFill>
                  <a:latin typeface="+mj-lt"/>
                </a:endParaRPr>
              </a:p>
            </p:txBody>
          </p:sp>
          <p:sp>
            <p:nvSpPr>
              <p:cNvPr id="51" name="TextBox 50">
                <a:extLst>
                  <a:ext uri="{FF2B5EF4-FFF2-40B4-BE49-F238E27FC236}">
                    <a16:creationId xmlns:a16="http://schemas.microsoft.com/office/drawing/2014/main" id="{84583E43-4FA7-85E2-0CAE-7C121A985656}"/>
                  </a:ext>
                </a:extLst>
              </p:cNvPr>
              <p:cNvSpPr txBox="1"/>
              <p:nvPr/>
            </p:nvSpPr>
            <p:spPr>
              <a:xfrm>
                <a:off x="1125133" y="2771106"/>
                <a:ext cx="3891130"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Center neurodivergent voices.</a:t>
                </a:r>
              </a:p>
              <a:p>
                <a:pPr marL="182880" indent="-182880">
                  <a:lnSpc>
                    <a:spcPct val="130000"/>
                  </a:lnSpc>
                  <a:spcAft>
                    <a:spcPts val="600"/>
                  </a:spcAft>
                  <a:buFont typeface="Arial" panose="020B0604020202020204" pitchFamily="34" charset="0"/>
                  <a:buChar char="•"/>
                </a:pPr>
                <a:r>
                  <a:rPr lang="en-US">
                    <a:solidFill>
                      <a:schemeClr val="tx2"/>
                    </a:solidFill>
                  </a:rPr>
                  <a:t>Create peer support networks.</a:t>
                </a:r>
              </a:p>
              <a:p>
                <a:pPr marL="182880" indent="-182880">
                  <a:lnSpc>
                    <a:spcPct val="130000"/>
                  </a:lnSpc>
                  <a:spcAft>
                    <a:spcPts val="600"/>
                  </a:spcAft>
                  <a:buFont typeface="Arial" panose="020B0604020202020204" pitchFamily="34" charset="0"/>
                  <a:buChar char="•"/>
                </a:pPr>
                <a:r>
                  <a:rPr lang="en-US">
                    <a:solidFill>
                      <a:schemeClr val="tx2"/>
                    </a:solidFill>
                  </a:rPr>
                  <a:t>Empower students to lead.</a:t>
                </a:r>
              </a:p>
            </p:txBody>
          </p:sp>
          <p:sp>
            <p:nvSpPr>
              <p:cNvPr id="52" name="TextBox 51">
                <a:extLst>
                  <a:ext uri="{FF2B5EF4-FFF2-40B4-BE49-F238E27FC236}">
                    <a16:creationId xmlns:a16="http://schemas.microsoft.com/office/drawing/2014/main" id="{4C8FC0AB-7F57-1D77-5422-A4BB2C48ADF3}"/>
                  </a:ext>
                </a:extLst>
              </p:cNvPr>
              <p:cNvSpPr txBox="1"/>
              <p:nvPr/>
            </p:nvSpPr>
            <p:spPr>
              <a:xfrm>
                <a:off x="878474" y="4578389"/>
                <a:ext cx="5849811"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engagement and retention. Student ownership established.</a:t>
                </a:r>
                <a:endParaRPr lang="en-US" sz="1200">
                  <a:solidFill>
                    <a:schemeClr val="accent1"/>
                  </a:solidFill>
                </a:endParaRPr>
              </a:p>
            </p:txBody>
          </p:sp>
        </p:grpSp>
        <p:grpSp>
          <p:nvGrpSpPr>
            <p:cNvPr id="53" name="Group 52">
              <a:extLst>
                <a:ext uri="{FF2B5EF4-FFF2-40B4-BE49-F238E27FC236}">
                  <a16:creationId xmlns:a16="http://schemas.microsoft.com/office/drawing/2014/main" id="{6FDB63C7-F3D1-4960-9531-0AF856377682}"/>
                </a:ext>
              </a:extLst>
            </p:cNvPr>
            <p:cNvGrpSpPr/>
            <p:nvPr/>
          </p:nvGrpSpPr>
          <p:grpSpPr>
            <a:xfrm>
              <a:off x="33927360" y="1146120"/>
              <a:ext cx="9639300" cy="4565760"/>
              <a:chOff x="0" y="1146120"/>
              <a:chExt cx="9639300" cy="4565760"/>
            </a:xfrm>
          </p:grpSpPr>
          <p:sp>
            <p:nvSpPr>
              <p:cNvPr id="55" name="Rectangle 54">
                <a:extLst>
                  <a:ext uri="{FF2B5EF4-FFF2-40B4-BE49-F238E27FC236}">
                    <a16:creationId xmlns:a16="http://schemas.microsoft.com/office/drawing/2014/main" id="{A1553942-C6B3-C815-6367-23AD4C066C19}"/>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10002C9A-AC68-4779-3D9D-1368C19101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7" name="TextBox 56">
                <a:extLst>
                  <a:ext uri="{FF2B5EF4-FFF2-40B4-BE49-F238E27FC236}">
                    <a16:creationId xmlns:a16="http://schemas.microsoft.com/office/drawing/2014/main" id="{CE99DC64-3101-49C4-3CB5-E069092BE25A}"/>
                  </a:ext>
                </a:extLst>
              </p:cNvPr>
              <p:cNvSpPr txBox="1"/>
              <p:nvPr/>
            </p:nvSpPr>
            <p:spPr>
              <a:xfrm>
                <a:off x="878474" y="1660580"/>
                <a:ext cx="6445482" cy="1015663"/>
              </a:xfrm>
              <a:prstGeom prst="rect">
                <a:avLst/>
              </a:prstGeom>
              <a:noFill/>
            </p:spPr>
            <p:txBody>
              <a:bodyPr wrap="none" rtlCol="0">
                <a:spAutoFit/>
              </a:bodyPr>
              <a:lstStyle/>
              <a:p>
                <a:r>
                  <a:rPr lang="en-US" sz="6000" b="1">
                    <a:solidFill>
                      <a:schemeClr val="accent1"/>
                    </a:solidFill>
                    <a:latin typeface="+mj-lt"/>
                  </a:rPr>
                  <a:t>YEAR  5     </a:t>
                </a:r>
                <a:r>
                  <a:rPr lang="en-US" sz="3600">
                    <a:solidFill>
                      <a:schemeClr val="accent1"/>
                    </a:solidFill>
                    <a:latin typeface="+mj-lt"/>
                  </a:rPr>
                  <a:t>SUSTAINABILITY</a:t>
                </a:r>
                <a:endParaRPr lang="en-US" sz="6000">
                  <a:solidFill>
                    <a:schemeClr val="accent1"/>
                  </a:solidFill>
                  <a:latin typeface="+mj-lt"/>
                </a:endParaRPr>
              </a:p>
            </p:txBody>
          </p:sp>
          <p:sp>
            <p:nvSpPr>
              <p:cNvPr id="58" name="TextBox 57">
                <a:extLst>
                  <a:ext uri="{FF2B5EF4-FFF2-40B4-BE49-F238E27FC236}">
                    <a16:creationId xmlns:a16="http://schemas.microsoft.com/office/drawing/2014/main" id="{303AC24C-A94F-C29D-E240-6349CFA0FF94}"/>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59" name="TextBox 58">
                <a:extLst>
                  <a:ext uri="{FF2B5EF4-FFF2-40B4-BE49-F238E27FC236}">
                    <a16:creationId xmlns:a16="http://schemas.microsoft.com/office/drawing/2014/main" id="{EF0579E0-DA09-9F68-AFF9-16A51D34EDA1}"/>
                  </a:ext>
                </a:extLst>
              </p:cNvPr>
              <p:cNvSpPr txBox="1"/>
              <p:nvPr/>
            </p:nvSpPr>
            <p:spPr>
              <a:xfrm>
                <a:off x="878475" y="4578389"/>
                <a:ext cx="590401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Clear metrics. Sustainable integration. Continuous improvement.</a:t>
                </a:r>
                <a:endParaRPr lang="en-US" sz="1200">
                  <a:solidFill>
                    <a:schemeClr val="accent1"/>
                  </a:solidFill>
                </a:endParaRPr>
              </a:p>
            </p:txBody>
          </p:sp>
        </p:grpSp>
      </p:grpSp>
      <p:pic>
        <p:nvPicPr>
          <p:cNvPr id="2" name="Picture 1">
            <a:extLst>
              <a:ext uri="{FF2B5EF4-FFF2-40B4-BE49-F238E27FC236}">
                <a16:creationId xmlns:a16="http://schemas.microsoft.com/office/drawing/2014/main" id="{F4ECA98E-AF2D-0C8D-CB12-FCC86B1560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581525" y="864741"/>
            <a:ext cx="9061038" cy="6040691"/>
          </a:xfrm>
          <a:prstGeom prst="rect">
            <a:avLst/>
          </a:prstGeom>
        </p:spPr>
      </p:pic>
    </p:spTree>
    <p:extLst>
      <p:ext uri="{BB962C8B-B14F-4D97-AF65-F5344CB8AC3E}">
        <p14:creationId xmlns:p14="http://schemas.microsoft.com/office/powerpoint/2010/main" val="2154039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3B37-1AB6-F2AC-5D51-F650088C610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EF23814-4D2D-746A-AF31-1BA5F3AB0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2" name="!!YEARS">
            <a:extLst>
              <a:ext uri="{FF2B5EF4-FFF2-40B4-BE49-F238E27FC236}">
                <a16:creationId xmlns:a16="http://schemas.microsoft.com/office/drawing/2014/main" id="{C1E3D71B-B479-EB51-7CA3-22D235649FF3}"/>
              </a:ext>
            </a:extLst>
          </p:cNvPr>
          <p:cNvGrpSpPr/>
          <p:nvPr/>
        </p:nvGrpSpPr>
        <p:grpSpPr>
          <a:xfrm>
            <a:off x="-33937575" y="1146120"/>
            <a:ext cx="43566660" cy="4565760"/>
            <a:chOff x="0" y="1146120"/>
            <a:chExt cx="43566660" cy="4565760"/>
          </a:xfrm>
        </p:grpSpPr>
        <p:grpSp>
          <p:nvGrpSpPr>
            <p:cNvPr id="38" name="Group 37">
              <a:extLst>
                <a:ext uri="{FF2B5EF4-FFF2-40B4-BE49-F238E27FC236}">
                  <a16:creationId xmlns:a16="http://schemas.microsoft.com/office/drawing/2014/main" id="{DB4F5B69-BD03-5865-676A-3EF788D7C622}"/>
                </a:ext>
              </a:extLst>
            </p:cNvPr>
            <p:cNvGrpSpPr/>
            <p:nvPr/>
          </p:nvGrpSpPr>
          <p:grpSpPr>
            <a:xfrm>
              <a:off x="0" y="1146120"/>
              <a:ext cx="10764433" cy="4565760"/>
              <a:chOff x="0" y="1146120"/>
              <a:chExt cx="10764433" cy="4565760"/>
            </a:xfrm>
          </p:grpSpPr>
          <p:sp>
            <p:nvSpPr>
              <p:cNvPr id="9" name="Rectangle 8">
                <a:extLst>
                  <a:ext uri="{FF2B5EF4-FFF2-40B4-BE49-F238E27FC236}">
                    <a16:creationId xmlns:a16="http://schemas.microsoft.com/office/drawing/2014/main" id="{4B99C0F6-07D6-E43C-9E5F-A67DEBEF9C52}"/>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8408C5-2004-5526-730F-CCD76EB857B1}"/>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F1F4E016-FD2C-1A98-8253-7A2D52C7FC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11" name="TextBox 10">
                <a:extLst>
                  <a:ext uri="{FF2B5EF4-FFF2-40B4-BE49-F238E27FC236}">
                    <a16:creationId xmlns:a16="http://schemas.microsoft.com/office/drawing/2014/main" id="{6365A286-E9E0-32D9-C532-8A5220E88E04}"/>
                  </a:ext>
                </a:extLst>
              </p:cNvPr>
              <p:cNvSpPr txBox="1"/>
              <p:nvPr/>
            </p:nvSpPr>
            <p:spPr>
              <a:xfrm>
                <a:off x="878474" y="1660580"/>
                <a:ext cx="6024278" cy="1015663"/>
              </a:xfrm>
              <a:prstGeom prst="rect">
                <a:avLst/>
              </a:prstGeom>
              <a:noFill/>
            </p:spPr>
            <p:txBody>
              <a:bodyPr wrap="none" rtlCol="0">
                <a:spAutoFit/>
              </a:bodyPr>
              <a:lstStyle/>
              <a:p>
                <a:r>
                  <a:rPr lang="en-US" sz="6000" b="1">
                    <a:solidFill>
                      <a:schemeClr val="accent1"/>
                    </a:solidFill>
                    <a:latin typeface="+mj-lt"/>
                  </a:rPr>
                  <a:t>YEAR  1     </a:t>
                </a:r>
                <a:r>
                  <a:rPr lang="en-US" sz="3600">
                    <a:solidFill>
                      <a:schemeClr val="accent1"/>
                    </a:solidFill>
                    <a:latin typeface="+mj-lt"/>
                  </a:rPr>
                  <a:t>FOUNDATION</a:t>
                </a:r>
                <a:endParaRPr lang="en-US" sz="6000">
                  <a:solidFill>
                    <a:schemeClr val="accent1"/>
                  </a:solidFill>
                  <a:latin typeface="+mj-lt"/>
                </a:endParaRPr>
              </a:p>
            </p:txBody>
          </p:sp>
          <p:sp>
            <p:nvSpPr>
              <p:cNvPr id="13" name="TextBox 12">
                <a:extLst>
                  <a:ext uri="{FF2B5EF4-FFF2-40B4-BE49-F238E27FC236}">
                    <a16:creationId xmlns:a16="http://schemas.microsoft.com/office/drawing/2014/main" id="{0EE6725F-A056-3FED-3D14-1BB41D6C162C}"/>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32" name="TextBox 31">
                <a:extLst>
                  <a:ext uri="{FF2B5EF4-FFF2-40B4-BE49-F238E27FC236}">
                    <a16:creationId xmlns:a16="http://schemas.microsoft.com/office/drawing/2014/main" id="{1F93E6C9-37F6-99F7-DE3B-A64C525B4189}"/>
                  </a:ext>
                </a:extLst>
              </p:cNvPr>
              <p:cNvSpPr txBox="1"/>
              <p:nvPr/>
            </p:nvSpPr>
            <p:spPr>
              <a:xfrm>
                <a:off x="878474" y="4578389"/>
                <a:ext cx="5052986" cy="646331"/>
              </a:xfrm>
              <a:prstGeom prst="rect">
                <a:avLst/>
              </a:prstGeom>
              <a:noFill/>
            </p:spPr>
            <p:txBody>
              <a:bodyPr wrap="none" rtlCol="0">
                <a:spAutoFit/>
              </a:bodyPr>
              <a:lstStyle/>
              <a:p>
                <a:r>
                  <a:rPr lang="en-US" b="1">
                    <a:solidFill>
                      <a:schemeClr val="accent1"/>
                    </a:solidFill>
                  </a:rPr>
                  <a:t>Result:</a:t>
                </a:r>
                <a:r>
                  <a:rPr lang="en-US">
                    <a:solidFill>
                      <a:schemeClr val="accent1"/>
                    </a:solidFill>
                  </a:rPr>
                  <a:t> Key leaders in place. Campus-wide</a:t>
                </a:r>
                <a:br>
                  <a:rPr lang="en-US">
                    <a:solidFill>
                      <a:schemeClr val="accent1"/>
                    </a:solidFill>
                  </a:rPr>
                </a:br>
                <a:r>
                  <a:rPr lang="en-US">
                    <a:solidFill>
                      <a:schemeClr val="accent1"/>
                    </a:solidFill>
                  </a:rPr>
                  <a:t>awareness established</a:t>
                </a:r>
                <a:endParaRPr lang="en-US" sz="1200">
                  <a:solidFill>
                    <a:schemeClr val="accent1"/>
                  </a:solidFill>
                </a:endParaRPr>
              </a:p>
            </p:txBody>
          </p:sp>
        </p:grpSp>
        <p:grpSp>
          <p:nvGrpSpPr>
            <p:cNvPr id="39" name="Group 38">
              <a:extLst>
                <a:ext uri="{FF2B5EF4-FFF2-40B4-BE49-F238E27FC236}">
                  <a16:creationId xmlns:a16="http://schemas.microsoft.com/office/drawing/2014/main" id="{949D3205-C427-C786-296A-8E72E439210A}"/>
                </a:ext>
              </a:extLst>
            </p:cNvPr>
            <p:cNvGrpSpPr/>
            <p:nvPr/>
          </p:nvGrpSpPr>
          <p:grpSpPr>
            <a:xfrm>
              <a:off x="11309120" y="1146120"/>
              <a:ext cx="10764433" cy="4565760"/>
              <a:chOff x="0" y="1146120"/>
              <a:chExt cx="10764433" cy="4565760"/>
            </a:xfrm>
          </p:grpSpPr>
          <p:sp>
            <p:nvSpPr>
              <p:cNvPr id="40" name="Rectangle 39">
                <a:extLst>
                  <a:ext uri="{FF2B5EF4-FFF2-40B4-BE49-F238E27FC236}">
                    <a16:creationId xmlns:a16="http://schemas.microsoft.com/office/drawing/2014/main" id="{A9B210F7-1E4F-298E-2FBF-49CA0A32F3A8}"/>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0390D49-2931-2A98-DEEF-24650DA71C6B}"/>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72DE0BCD-ECCF-50D8-641B-56BC8C2B1F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81275" y="1146120"/>
                <a:ext cx="2476500" cy="1409325"/>
              </a:xfrm>
              <a:prstGeom prst="rect">
                <a:avLst/>
              </a:prstGeom>
            </p:spPr>
          </p:pic>
          <p:sp>
            <p:nvSpPr>
              <p:cNvPr id="43" name="TextBox 42">
                <a:extLst>
                  <a:ext uri="{FF2B5EF4-FFF2-40B4-BE49-F238E27FC236}">
                    <a16:creationId xmlns:a16="http://schemas.microsoft.com/office/drawing/2014/main" id="{FCCEB94E-DB55-7EC3-287E-1BA43ABDACC0}"/>
                  </a:ext>
                </a:extLst>
              </p:cNvPr>
              <p:cNvSpPr txBox="1"/>
              <p:nvPr/>
            </p:nvSpPr>
            <p:spPr>
              <a:xfrm>
                <a:off x="878474" y="1660580"/>
                <a:ext cx="5402697" cy="1015663"/>
              </a:xfrm>
              <a:prstGeom prst="rect">
                <a:avLst/>
              </a:prstGeom>
              <a:noFill/>
            </p:spPr>
            <p:txBody>
              <a:bodyPr wrap="none" rtlCol="0">
                <a:spAutoFit/>
              </a:bodyPr>
              <a:lstStyle/>
              <a:p>
                <a:r>
                  <a:rPr lang="en-US" sz="6000" b="1">
                    <a:solidFill>
                      <a:schemeClr val="accent1"/>
                    </a:solidFill>
                    <a:latin typeface="+mj-lt"/>
                  </a:rPr>
                  <a:t>YEAR  2+3     </a:t>
                </a:r>
                <a:r>
                  <a:rPr lang="en-US" sz="3600">
                    <a:solidFill>
                      <a:schemeClr val="accent1"/>
                    </a:solidFill>
                    <a:latin typeface="+mj-lt"/>
                  </a:rPr>
                  <a:t>SKILLS</a:t>
                </a:r>
                <a:endParaRPr lang="en-US" sz="6000">
                  <a:solidFill>
                    <a:schemeClr val="accent1"/>
                  </a:solidFill>
                  <a:latin typeface="+mj-lt"/>
                </a:endParaRPr>
              </a:p>
            </p:txBody>
          </p:sp>
          <p:sp>
            <p:nvSpPr>
              <p:cNvPr id="44" name="TextBox 43">
                <a:extLst>
                  <a:ext uri="{FF2B5EF4-FFF2-40B4-BE49-F238E27FC236}">
                    <a16:creationId xmlns:a16="http://schemas.microsoft.com/office/drawing/2014/main" id="{3BC056CA-D881-BE87-A5A8-002263861DEA}"/>
                  </a:ext>
                </a:extLst>
              </p:cNvPr>
              <p:cNvSpPr txBox="1"/>
              <p:nvPr/>
            </p:nvSpPr>
            <p:spPr>
              <a:xfrm>
                <a:off x="1125133" y="2771106"/>
                <a:ext cx="6215484"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accent1"/>
                    </a:solidFill>
                  </a:rPr>
                  <a:t>Translate awareness into practical action.</a:t>
                </a:r>
              </a:p>
              <a:p>
                <a:pPr marL="182880" indent="-182880">
                  <a:lnSpc>
                    <a:spcPct val="130000"/>
                  </a:lnSpc>
                  <a:spcAft>
                    <a:spcPts val="600"/>
                  </a:spcAft>
                  <a:buFont typeface="Arial" panose="020B0604020202020204" pitchFamily="34" charset="0"/>
                  <a:buChar char="•"/>
                </a:pPr>
                <a:r>
                  <a:rPr lang="en-US">
                    <a:solidFill>
                      <a:schemeClr val="accent1"/>
                    </a:solidFill>
                  </a:rPr>
                  <a:t>Make systemic changes. Update policies.</a:t>
                </a:r>
              </a:p>
              <a:p>
                <a:pPr marL="182880" indent="-182880">
                  <a:lnSpc>
                    <a:spcPct val="130000"/>
                  </a:lnSpc>
                  <a:spcAft>
                    <a:spcPts val="600"/>
                  </a:spcAft>
                  <a:buFont typeface="Arial" panose="020B0604020202020204" pitchFamily="34" charset="0"/>
                  <a:buChar char="•"/>
                </a:pPr>
                <a:r>
                  <a:rPr lang="en-US">
                    <a:solidFill>
                      <a:schemeClr val="accent1"/>
                    </a:solidFill>
                  </a:rPr>
                  <a:t>Embed neurodiversity into onboarding and review.</a:t>
                </a:r>
              </a:p>
            </p:txBody>
          </p:sp>
          <p:sp>
            <p:nvSpPr>
              <p:cNvPr id="45" name="TextBox 44">
                <a:extLst>
                  <a:ext uri="{FF2B5EF4-FFF2-40B4-BE49-F238E27FC236}">
                    <a16:creationId xmlns:a16="http://schemas.microsoft.com/office/drawing/2014/main" id="{8D668EF3-90A1-A43B-B2EE-06C67EF2964E}"/>
                  </a:ext>
                </a:extLst>
              </p:cNvPr>
              <p:cNvSpPr txBox="1"/>
              <p:nvPr/>
            </p:nvSpPr>
            <p:spPr>
              <a:xfrm>
                <a:off x="878475" y="4578389"/>
                <a:ext cx="728150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competency. Support networks established. Improved belonging.</a:t>
                </a:r>
                <a:endParaRPr lang="en-US" sz="1200">
                  <a:solidFill>
                    <a:schemeClr val="accent1"/>
                  </a:solidFill>
                </a:endParaRPr>
              </a:p>
            </p:txBody>
          </p:sp>
        </p:grpSp>
        <p:grpSp>
          <p:nvGrpSpPr>
            <p:cNvPr id="46" name="Group 45">
              <a:extLst>
                <a:ext uri="{FF2B5EF4-FFF2-40B4-BE49-F238E27FC236}">
                  <a16:creationId xmlns:a16="http://schemas.microsoft.com/office/drawing/2014/main" id="{A08EF97C-C561-D48D-36A2-BB2ED7F426EB}"/>
                </a:ext>
              </a:extLst>
            </p:cNvPr>
            <p:cNvGrpSpPr/>
            <p:nvPr/>
          </p:nvGrpSpPr>
          <p:grpSpPr>
            <a:xfrm>
              <a:off x="22618240" y="1146120"/>
              <a:ext cx="10764433" cy="4565760"/>
              <a:chOff x="0" y="1146120"/>
              <a:chExt cx="10764433" cy="4565760"/>
            </a:xfrm>
          </p:grpSpPr>
          <p:sp>
            <p:nvSpPr>
              <p:cNvPr id="47" name="Rectangle 46">
                <a:extLst>
                  <a:ext uri="{FF2B5EF4-FFF2-40B4-BE49-F238E27FC236}">
                    <a16:creationId xmlns:a16="http://schemas.microsoft.com/office/drawing/2014/main" id="{EFF27255-AF7B-1611-1020-BB38513042F9}"/>
                  </a:ext>
                </a:extLst>
              </p:cNvPr>
              <p:cNvSpPr/>
              <p:nvPr/>
            </p:nvSpPr>
            <p:spPr>
              <a:xfrm>
                <a:off x="10183987" y="3392225"/>
                <a:ext cx="580446" cy="73550"/>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6810179-C8E1-787D-8E5B-8BDE6C6A93DC}"/>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41B77AE2-1431-4541-2F43-DC8E0722CE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0" name="TextBox 49">
                <a:extLst>
                  <a:ext uri="{FF2B5EF4-FFF2-40B4-BE49-F238E27FC236}">
                    <a16:creationId xmlns:a16="http://schemas.microsoft.com/office/drawing/2014/main" id="{4361DEE3-7551-B2F5-D62F-C2395AA2E675}"/>
                  </a:ext>
                </a:extLst>
              </p:cNvPr>
              <p:cNvSpPr txBox="1"/>
              <p:nvPr/>
            </p:nvSpPr>
            <p:spPr>
              <a:xfrm>
                <a:off x="878474" y="1660580"/>
                <a:ext cx="7618304" cy="1015663"/>
              </a:xfrm>
              <a:prstGeom prst="rect">
                <a:avLst/>
              </a:prstGeom>
              <a:noFill/>
            </p:spPr>
            <p:txBody>
              <a:bodyPr wrap="none" rtlCol="0">
                <a:spAutoFit/>
              </a:bodyPr>
              <a:lstStyle/>
              <a:p>
                <a:r>
                  <a:rPr lang="en-US" sz="6000" b="1">
                    <a:solidFill>
                      <a:schemeClr val="accent1"/>
                    </a:solidFill>
                    <a:latin typeface="+mj-lt"/>
                  </a:rPr>
                  <a:t>YEAR  4     </a:t>
                </a:r>
                <a:r>
                  <a:rPr lang="en-US" sz="3600">
                    <a:solidFill>
                      <a:schemeClr val="accent1"/>
                    </a:solidFill>
                    <a:latin typeface="+mj-lt"/>
                  </a:rPr>
                  <a:t>STUDENT LEADERSHIP</a:t>
                </a:r>
                <a:endParaRPr lang="en-US" sz="6000">
                  <a:solidFill>
                    <a:schemeClr val="accent1"/>
                  </a:solidFill>
                  <a:latin typeface="+mj-lt"/>
                </a:endParaRPr>
              </a:p>
            </p:txBody>
          </p:sp>
          <p:sp>
            <p:nvSpPr>
              <p:cNvPr id="51" name="TextBox 50">
                <a:extLst>
                  <a:ext uri="{FF2B5EF4-FFF2-40B4-BE49-F238E27FC236}">
                    <a16:creationId xmlns:a16="http://schemas.microsoft.com/office/drawing/2014/main" id="{3A1FA1BA-9D24-395C-CE68-AFF392DE826D}"/>
                  </a:ext>
                </a:extLst>
              </p:cNvPr>
              <p:cNvSpPr txBox="1"/>
              <p:nvPr/>
            </p:nvSpPr>
            <p:spPr>
              <a:xfrm>
                <a:off x="1125133" y="2771106"/>
                <a:ext cx="3891130"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Center neurodivergent voices.</a:t>
                </a:r>
              </a:p>
              <a:p>
                <a:pPr marL="182880" indent="-182880">
                  <a:lnSpc>
                    <a:spcPct val="130000"/>
                  </a:lnSpc>
                  <a:spcAft>
                    <a:spcPts val="600"/>
                  </a:spcAft>
                  <a:buFont typeface="Arial" panose="020B0604020202020204" pitchFamily="34" charset="0"/>
                  <a:buChar char="•"/>
                </a:pPr>
                <a:r>
                  <a:rPr lang="en-US">
                    <a:solidFill>
                      <a:schemeClr val="tx2"/>
                    </a:solidFill>
                  </a:rPr>
                  <a:t>Create peer support networks.</a:t>
                </a:r>
              </a:p>
              <a:p>
                <a:pPr marL="182880" indent="-182880">
                  <a:lnSpc>
                    <a:spcPct val="130000"/>
                  </a:lnSpc>
                  <a:spcAft>
                    <a:spcPts val="600"/>
                  </a:spcAft>
                  <a:buFont typeface="Arial" panose="020B0604020202020204" pitchFamily="34" charset="0"/>
                  <a:buChar char="•"/>
                </a:pPr>
                <a:r>
                  <a:rPr lang="en-US">
                    <a:solidFill>
                      <a:schemeClr val="tx2"/>
                    </a:solidFill>
                  </a:rPr>
                  <a:t>Empower students to lead.</a:t>
                </a:r>
              </a:p>
            </p:txBody>
          </p:sp>
          <p:sp>
            <p:nvSpPr>
              <p:cNvPr id="52" name="TextBox 51">
                <a:extLst>
                  <a:ext uri="{FF2B5EF4-FFF2-40B4-BE49-F238E27FC236}">
                    <a16:creationId xmlns:a16="http://schemas.microsoft.com/office/drawing/2014/main" id="{8400FA29-3E86-3E1A-2D1D-E2E79AE6C1DC}"/>
                  </a:ext>
                </a:extLst>
              </p:cNvPr>
              <p:cNvSpPr txBox="1"/>
              <p:nvPr/>
            </p:nvSpPr>
            <p:spPr>
              <a:xfrm>
                <a:off x="878474" y="4578389"/>
                <a:ext cx="5849811"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Increased engagement and retention. Student ownership established.</a:t>
                </a:r>
                <a:endParaRPr lang="en-US" sz="1200">
                  <a:solidFill>
                    <a:schemeClr val="accent1"/>
                  </a:solidFill>
                </a:endParaRPr>
              </a:p>
            </p:txBody>
          </p:sp>
        </p:grpSp>
        <p:grpSp>
          <p:nvGrpSpPr>
            <p:cNvPr id="53" name="Group 52">
              <a:extLst>
                <a:ext uri="{FF2B5EF4-FFF2-40B4-BE49-F238E27FC236}">
                  <a16:creationId xmlns:a16="http://schemas.microsoft.com/office/drawing/2014/main" id="{9E780595-DD04-42C0-4771-08A32AA0AD0B}"/>
                </a:ext>
              </a:extLst>
            </p:cNvPr>
            <p:cNvGrpSpPr/>
            <p:nvPr/>
          </p:nvGrpSpPr>
          <p:grpSpPr>
            <a:xfrm>
              <a:off x="33927360" y="1146120"/>
              <a:ext cx="9639300" cy="4565760"/>
              <a:chOff x="0" y="1146120"/>
              <a:chExt cx="9639300" cy="4565760"/>
            </a:xfrm>
          </p:grpSpPr>
          <p:sp>
            <p:nvSpPr>
              <p:cNvPr id="55" name="Rectangle 54">
                <a:extLst>
                  <a:ext uri="{FF2B5EF4-FFF2-40B4-BE49-F238E27FC236}">
                    <a16:creationId xmlns:a16="http://schemas.microsoft.com/office/drawing/2014/main" id="{1082529B-D633-740C-7B75-2671EEDE03F8}"/>
                  </a:ext>
                </a:extLst>
              </p:cNvPr>
              <p:cNvSpPr/>
              <p:nvPr/>
            </p:nvSpPr>
            <p:spPr>
              <a:xfrm>
                <a:off x="0" y="1286317"/>
                <a:ext cx="9639300" cy="4425563"/>
              </a:xfrm>
              <a:prstGeom prst="rect">
                <a:avLst/>
              </a:prstGeom>
              <a:solidFill>
                <a:srgbClr val="F4F9F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074EBD28-0A73-5661-80C4-2F736EEF1E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6000" y="1146120"/>
                <a:ext cx="2476500" cy="1409325"/>
              </a:xfrm>
              <a:prstGeom prst="rect">
                <a:avLst/>
              </a:prstGeom>
            </p:spPr>
          </p:pic>
          <p:sp>
            <p:nvSpPr>
              <p:cNvPr id="57" name="TextBox 56">
                <a:extLst>
                  <a:ext uri="{FF2B5EF4-FFF2-40B4-BE49-F238E27FC236}">
                    <a16:creationId xmlns:a16="http://schemas.microsoft.com/office/drawing/2014/main" id="{E20FD7F4-DE7D-AEEC-A6D9-2CE80DE17149}"/>
                  </a:ext>
                </a:extLst>
              </p:cNvPr>
              <p:cNvSpPr txBox="1"/>
              <p:nvPr/>
            </p:nvSpPr>
            <p:spPr>
              <a:xfrm>
                <a:off x="878474" y="1660580"/>
                <a:ext cx="6445482" cy="1015663"/>
              </a:xfrm>
              <a:prstGeom prst="rect">
                <a:avLst/>
              </a:prstGeom>
              <a:noFill/>
            </p:spPr>
            <p:txBody>
              <a:bodyPr wrap="none" rtlCol="0">
                <a:spAutoFit/>
              </a:bodyPr>
              <a:lstStyle/>
              <a:p>
                <a:r>
                  <a:rPr lang="en-US" sz="6000" b="1">
                    <a:solidFill>
                      <a:schemeClr val="accent1"/>
                    </a:solidFill>
                    <a:latin typeface="+mj-lt"/>
                  </a:rPr>
                  <a:t>YEAR  5     </a:t>
                </a:r>
                <a:r>
                  <a:rPr lang="en-US" sz="3600">
                    <a:solidFill>
                      <a:schemeClr val="accent1"/>
                    </a:solidFill>
                    <a:latin typeface="+mj-lt"/>
                  </a:rPr>
                  <a:t>SUSTAINABILITY</a:t>
                </a:r>
                <a:endParaRPr lang="en-US" sz="6000">
                  <a:solidFill>
                    <a:schemeClr val="accent1"/>
                  </a:solidFill>
                  <a:latin typeface="+mj-lt"/>
                </a:endParaRPr>
              </a:p>
            </p:txBody>
          </p:sp>
          <p:sp>
            <p:nvSpPr>
              <p:cNvPr id="58" name="TextBox 57">
                <a:extLst>
                  <a:ext uri="{FF2B5EF4-FFF2-40B4-BE49-F238E27FC236}">
                    <a16:creationId xmlns:a16="http://schemas.microsoft.com/office/drawing/2014/main" id="{7C456757-4506-1883-AF2C-E475583EAD0E}"/>
                  </a:ext>
                </a:extLst>
              </p:cNvPr>
              <p:cNvSpPr txBox="1"/>
              <p:nvPr/>
            </p:nvSpPr>
            <p:spPr>
              <a:xfrm>
                <a:off x="1125133" y="2771106"/>
                <a:ext cx="4989186" cy="1293559"/>
              </a:xfrm>
              <a:prstGeom prst="rect">
                <a:avLst/>
              </a:prstGeom>
              <a:noFill/>
            </p:spPr>
            <p:txBody>
              <a:bodyPr wrap="none" rtlCol="0">
                <a:spAutoFit/>
              </a:bodyPr>
              <a:lstStyle/>
              <a:p>
                <a:pPr marL="182880" indent="-182880">
                  <a:lnSpc>
                    <a:spcPct val="130000"/>
                  </a:lnSpc>
                  <a:spcAft>
                    <a:spcPts val="600"/>
                  </a:spcAft>
                  <a:buFont typeface="Arial" panose="020B0604020202020204" pitchFamily="34" charset="0"/>
                  <a:buChar char="•"/>
                </a:pPr>
                <a:r>
                  <a:rPr lang="en-US">
                    <a:solidFill>
                      <a:schemeClr val="tx2"/>
                    </a:solidFill>
                  </a:rPr>
                  <a:t>Start the conversation. Build awareness.</a:t>
                </a:r>
              </a:p>
              <a:p>
                <a:pPr marL="182880" indent="-182880">
                  <a:lnSpc>
                    <a:spcPct val="130000"/>
                  </a:lnSpc>
                  <a:spcAft>
                    <a:spcPts val="600"/>
                  </a:spcAft>
                  <a:buFont typeface="Arial" panose="020B0604020202020204" pitchFamily="34" charset="0"/>
                  <a:buChar char="•"/>
                </a:pPr>
                <a:r>
                  <a:rPr lang="en-US">
                    <a:solidFill>
                      <a:schemeClr val="tx2"/>
                    </a:solidFill>
                    <a:effectLst/>
                  </a:rPr>
                  <a:t>Brin</a:t>
                </a:r>
                <a:r>
                  <a:rPr lang="en-US">
                    <a:solidFill>
                      <a:schemeClr val="tx2"/>
                    </a:solidFill>
                  </a:rPr>
                  <a:t>g in expert leadership.</a:t>
                </a:r>
              </a:p>
              <a:p>
                <a:pPr marL="182880" indent="-182880">
                  <a:lnSpc>
                    <a:spcPct val="130000"/>
                  </a:lnSpc>
                  <a:spcAft>
                    <a:spcPts val="600"/>
                  </a:spcAft>
                  <a:buFont typeface="Arial" panose="020B0604020202020204" pitchFamily="34" charset="0"/>
                  <a:buChar char="•"/>
                </a:pPr>
                <a:r>
                  <a:rPr lang="en-US">
                    <a:solidFill>
                      <a:schemeClr val="tx2"/>
                    </a:solidFill>
                    <a:effectLst/>
                  </a:rPr>
                  <a:t>Create and train champions</a:t>
                </a:r>
                <a:r>
                  <a:rPr lang="en-US">
                    <a:solidFill>
                      <a:schemeClr val="tx2"/>
                    </a:solidFill>
                  </a:rPr>
                  <a:t>.</a:t>
                </a:r>
              </a:p>
            </p:txBody>
          </p:sp>
          <p:sp>
            <p:nvSpPr>
              <p:cNvPr id="59" name="TextBox 58">
                <a:extLst>
                  <a:ext uri="{FF2B5EF4-FFF2-40B4-BE49-F238E27FC236}">
                    <a16:creationId xmlns:a16="http://schemas.microsoft.com/office/drawing/2014/main" id="{D3447F55-CCEE-88B9-FDF1-55009E7EE91B}"/>
                  </a:ext>
                </a:extLst>
              </p:cNvPr>
              <p:cNvSpPr txBox="1"/>
              <p:nvPr/>
            </p:nvSpPr>
            <p:spPr>
              <a:xfrm>
                <a:off x="878475" y="4578389"/>
                <a:ext cx="5904016" cy="646331"/>
              </a:xfrm>
              <a:prstGeom prst="rect">
                <a:avLst/>
              </a:prstGeom>
              <a:noFill/>
            </p:spPr>
            <p:txBody>
              <a:bodyPr wrap="square" rtlCol="0">
                <a:spAutoFit/>
              </a:bodyPr>
              <a:lstStyle/>
              <a:p>
                <a:r>
                  <a:rPr lang="en-US" b="1">
                    <a:solidFill>
                      <a:schemeClr val="accent1"/>
                    </a:solidFill>
                  </a:rPr>
                  <a:t>Result:</a:t>
                </a:r>
                <a:r>
                  <a:rPr lang="en-US">
                    <a:solidFill>
                      <a:schemeClr val="accent1"/>
                    </a:solidFill>
                  </a:rPr>
                  <a:t> Clear metrics. Sustainable integration. Continuous improvement.</a:t>
                </a:r>
                <a:endParaRPr lang="en-US" sz="1200">
                  <a:solidFill>
                    <a:schemeClr val="accent1"/>
                  </a:solidFill>
                </a:endParaRPr>
              </a:p>
            </p:txBody>
          </p:sp>
        </p:grpSp>
      </p:grpSp>
      <p:pic>
        <p:nvPicPr>
          <p:cNvPr id="2" name="Picture 1">
            <a:extLst>
              <a:ext uri="{FF2B5EF4-FFF2-40B4-BE49-F238E27FC236}">
                <a16:creationId xmlns:a16="http://schemas.microsoft.com/office/drawing/2014/main" id="{65403C75-AA67-AE70-33D2-8D547D46C8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581525" y="864741"/>
            <a:ext cx="9061038" cy="6040691"/>
          </a:xfrm>
          <a:prstGeom prst="rect">
            <a:avLst/>
          </a:prstGeom>
        </p:spPr>
      </p:pic>
    </p:spTree>
    <p:extLst>
      <p:ext uri="{BB962C8B-B14F-4D97-AF65-F5344CB8AC3E}">
        <p14:creationId xmlns:p14="http://schemas.microsoft.com/office/powerpoint/2010/main" val="3245157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DE376-ADB7-0A65-F704-FADC2B564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4" y="0"/>
            <a:ext cx="12287248" cy="6858000"/>
          </a:xfrm>
          <a:prstGeom prst="rect">
            <a:avLst/>
          </a:prstGeom>
        </p:spPr>
      </p:pic>
      <p:pic>
        <p:nvPicPr>
          <p:cNvPr id="9" name="Picture 8">
            <a:extLst>
              <a:ext uri="{FF2B5EF4-FFF2-40B4-BE49-F238E27FC236}">
                <a16:creationId xmlns:a16="http://schemas.microsoft.com/office/drawing/2014/main" id="{36856FF5-E128-E37F-F83C-68E704C84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7847E955-E686-9CB6-CE86-295B545EB3E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0" y="-27432"/>
            <a:ext cx="12192000" cy="6858000"/>
          </a:xfrm>
          <a:prstGeom prst="rect">
            <a:avLst/>
          </a:prstGeom>
        </p:spPr>
      </p:pic>
      <p:pic>
        <p:nvPicPr>
          <p:cNvPr id="17" name="Picture 16">
            <a:extLst>
              <a:ext uri="{FF2B5EF4-FFF2-40B4-BE49-F238E27FC236}">
                <a16:creationId xmlns:a16="http://schemas.microsoft.com/office/drawing/2014/main" id="{0539A20C-3D7A-2B23-AEC1-0D973AA22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830" y="2057401"/>
            <a:ext cx="3341119" cy="3939360"/>
          </a:xfrm>
          <a:prstGeom prst="rect">
            <a:avLst/>
          </a:prstGeom>
        </p:spPr>
      </p:pic>
      <p:pic>
        <p:nvPicPr>
          <p:cNvPr id="12" name="Picture 11">
            <a:extLst>
              <a:ext uri="{FF2B5EF4-FFF2-40B4-BE49-F238E27FC236}">
                <a16:creationId xmlns:a16="http://schemas.microsoft.com/office/drawing/2014/main" id="{4C8E5130-044A-52B5-61D7-078F99ECBF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118" y="0"/>
            <a:ext cx="6095358" cy="6858000"/>
          </a:xfrm>
          <a:prstGeom prst="rect">
            <a:avLst/>
          </a:prstGeom>
        </p:spPr>
      </p:pic>
    </p:spTree>
    <p:extLst>
      <p:ext uri="{BB962C8B-B14F-4D97-AF65-F5344CB8AC3E}">
        <p14:creationId xmlns:p14="http://schemas.microsoft.com/office/powerpoint/2010/main" val="19043627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2500"/>
                                        <p:tgtEl>
                                          <p:spTgt spid="12"/>
                                        </p:tgtEl>
                                      </p:cBhvr>
                                    </p:animEffect>
                                    <p:set>
                                      <p:cBhvr>
                                        <p:cTn id="7" dur="1" fill="hold">
                                          <p:stCondLst>
                                            <p:cond delay="2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773E7C9-95C2-AA9E-B1C1-7D3FE19F434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0" y="2762250"/>
            <a:ext cx="4095750" cy="4095750"/>
          </a:xfrm>
          <a:prstGeom prst="rect">
            <a:avLst/>
          </a:prstGeom>
        </p:spPr>
      </p:pic>
      <p:grpSp>
        <p:nvGrpSpPr>
          <p:cNvPr id="31" name="Group 30">
            <a:extLst>
              <a:ext uri="{FF2B5EF4-FFF2-40B4-BE49-F238E27FC236}">
                <a16:creationId xmlns:a16="http://schemas.microsoft.com/office/drawing/2014/main" id="{961D4B81-D521-46C0-9FE1-B68CED1B8F25}"/>
              </a:ext>
            </a:extLst>
          </p:cNvPr>
          <p:cNvGrpSpPr/>
          <p:nvPr/>
        </p:nvGrpSpPr>
        <p:grpSpPr>
          <a:xfrm>
            <a:off x="476250" y="792569"/>
            <a:ext cx="6038769" cy="3939360"/>
            <a:chOff x="476250" y="792569"/>
            <a:chExt cx="6038769" cy="3939360"/>
          </a:xfrm>
        </p:grpSpPr>
        <p:pic>
          <p:nvPicPr>
            <p:cNvPr id="4" name="Picture 3">
              <a:extLst>
                <a:ext uri="{FF2B5EF4-FFF2-40B4-BE49-F238E27FC236}">
                  <a16:creationId xmlns:a16="http://schemas.microsoft.com/office/drawing/2014/main" id="{729D80E3-C279-DE7C-307A-A7C4F3A1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792569"/>
              <a:ext cx="3341119" cy="3939360"/>
            </a:xfrm>
            <a:prstGeom prst="rect">
              <a:avLst/>
            </a:prstGeom>
          </p:spPr>
        </p:pic>
        <p:sp>
          <p:nvSpPr>
            <p:cNvPr id="6" name="TextBox 5">
              <a:extLst>
                <a:ext uri="{FF2B5EF4-FFF2-40B4-BE49-F238E27FC236}">
                  <a16:creationId xmlns:a16="http://schemas.microsoft.com/office/drawing/2014/main" id="{E3559DB5-5A60-72EE-B2AD-BE6F023D22AF}"/>
                </a:ext>
              </a:extLst>
            </p:cNvPr>
            <p:cNvSpPr txBox="1"/>
            <p:nvPr/>
          </p:nvSpPr>
          <p:spPr>
            <a:xfrm>
              <a:off x="1581069" y="1133556"/>
              <a:ext cx="4933950" cy="1754326"/>
            </a:xfrm>
            <a:prstGeom prst="rect">
              <a:avLst/>
            </a:prstGeom>
            <a:noFill/>
          </p:spPr>
          <p:txBody>
            <a:bodyPr wrap="square" rtlCol="0">
              <a:spAutoFit/>
            </a:bodyPr>
            <a:lstStyle/>
            <a:p>
              <a:r>
                <a:rPr lang="en-US" sz="5400">
                  <a:solidFill>
                    <a:schemeClr val="bg1"/>
                  </a:solidFill>
                  <a:latin typeface="+mj-lt"/>
                </a:rPr>
                <a:t>WHAT WE </a:t>
              </a:r>
              <a:br>
                <a:rPr lang="en-US" sz="5400">
                  <a:solidFill>
                    <a:schemeClr val="bg1"/>
                  </a:solidFill>
                  <a:latin typeface="+mj-lt"/>
                </a:rPr>
              </a:br>
              <a:r>
                <a:rPr lang="en-US" sz="5400">
                  <a:solidFill>
                    <a:schemeClr val="bg1"/>
                  </a:solidFill>
                  <a:latin typeface="+mj-lt"/>
                </a:rPr>
                <a:t>CAN DO </a:t>
              </a:r>
              <a:r>
                <a:rPr lang="en-US" sz="5400">
                  <a:solidFill>
                    <a:schemeClr val="accent4"/>
                  </a:solidFill>
                  <a:latin typeface="+mj-lt"/>
                </a:rPr>
                <a:t>NOW</a:t>
              </a:r>
            </a:p>
          </p:txBody>
        </p:sp>
      </p:grpSp>
      <p:pic>
        <p:nvPicPr>
          <p:cNvPr id="14" name="Picture 13">
            <a:extLst>
              <a:ext uri="{FF2B5EF4-FFF2-40B4-BE49-F238E27FC236}">
                <a16:creationId xmlns:a16="http://schemas.microsoft.com/office/drawing/2014/main" id="{12DA55D8-F5FF-D956-C178-835C588F39C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10800000">
            <a:off x="8623935" y="0"/>
            <a:ext cx="38100" cy="6035040"/>
          </a:xfrm>
          <a:prstGeom prst="rect">
            <a:avLst/>
          </a:prstGeom>
        </p:spPr>
      </p:pic>
      <p:pic>
        <p:nvPicPr>
          <p:cNvPr id="15" name="Picture 14">
            <a:extLst>
              <a:ext uri="{FF2B5EF4-FFF2-40B4-BE49-F238E27FC236}">
                <a16:creationId xmlns:a16="http://schemas.microsoft.com/office/drawing/2014/main" id="{50D77216-42E4-2AD5-0433-58B690173FD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16200000">
            <a:off x="9155430" y="411480"/>
            <a:ext cx="38100" cy="6035040"/>
          </a:xfrm>
          <a:prstGeom prst="rect">
            <a:avLst/>
          </a:prstGeom>
        </p:spPr>
      </p:pic>
      <p:grpSp>
        <p:nvGrpSpPr>
          <p:cNvPr id="27" name="Group 26">
            <a:extLst>
              <a:ext uri="{FF2B5EF4-FFF2-40B4-BE49-F238E27FC236}">
                <a16:creationId xmlns:a16="http://schemas.microsoft.com/office/drawing/2014/main" id="{00D7C1EA-8737-5DDD-0ACB-2917F30A9308}"/>
              </a:ext>
            </a:extLst>
          </p:cNvPr>
          <p:cNvGrpSpPr/>
          <p:nvPr/>
        </p:nvGrpSpPr>
        <p:grpSpPr>
          <a:xfrm>
            <a:off x="6093332" y="1133556"/>
            <a:ext cx="2383825" cy="2144813"/>
            <a:chOff x="6102857" y="1133556"/>
            <a:chExt cx="2383825" cy="2144813"/>
          </a:xfrm>
        </p:grpSpPr>
        <p:pic>
          <p:nvPicPr>
            <p:cNvPr id="10" name="Picture 9">
              <a:extLst>
                <a:ext uri="{FF2B5EF4-FFF2-40B4-BE49-F238E27FC236}">
                  <a16:creationId xmlns:a16="http://schemas.microsoft.com/office/drawing/2014/main" id="{93C2EFBE-AB14-3E06-F4F6-48634FEA4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857" y="1133556"/>
              <a:ext cx="2383825" cy="2144813"/>
            </a:xfrm>
            <a:prstGeom prst="rect">
              <a:avLst/>
            </a:prstGeom>
          </p:spPr>
        </p:pic>
        <p:sp>
          <p:nvSpPr>
            <p:cNvPr id="19" name="TextBox 18">
              <a:extLst>
                <a:ext uri="{FF2B5EF4-FFF2-40B4-BE49-F238E27FC236}">
                  <a16:creationId xmlns:a16="http://schemas.microsoft.com/office/drawing/2014/main" id="{15ADD9DF-2DE1-023F-B427-A8F42156BB32}"/>
                </a:ext>
              </a:extLst>
            </p:cNvPr>
            <p:cNvSpPr txBox="1"/>
            <p:nvPr/>
          </p:nvSpPr>
          <p:spPr>
            <a:xfrm>
              <a:off x="6205367" y="1193085"/>
              <a:ext cx="1710725" cy="1139671"/>
            </a:xfrm>
            <a:prstGeom prst="rect">
              <a:avLst/>
            </a:prstGeom>
            <a:noFill/>
          </p:spPr>
          <p:txBody>
            <a:bodyPr wrap="none" rtlCol="0">
              <a:spAutoFit/>
            </a:bodyPr>
            <a:lstStyle/>
            <a:p>
              <a:pPr>
                <a:lnSpc>
                  <a:spcPct val="130000"/>
                </a:lnSpc>
              </a:pPr>
              <a:r>
                <a:rPr lang="en-US" dirty="0">
                  <a:solidFill>
                    <a:schemeClr val="bg1"/>
                  </a:solidFill>
                </a:rPr>
                <a:t>Continue our</a:t>
              </a:r>
              <a:br>
                <a:rPr lang="en-US" dirty="0">
                  <a:solidFill>
                    <a:schemeClr val="bg1"/>
                  </a:solidFill>
                </a:rPr>
              </a:br>
              <a:r>
                <a:rPr lang="en-US" dirty="0">
                  <a:solidFill>
                    <a:schemeClr val="bg1"/>
                  </a:solidFill>
                </a:rPr>
                <a:t>LED lighting</a:t>
              </a:r>
              <a:br>
                <a:rPr lang="en-US" dirty="0">
                  <a:solidFill>
                    <a:schemeClr val="bg1"/>
                  </a:solidFill>
                </a:rPr>
              </a:br>
              <a:r>
                <a:rPr lang="en-US" dirty="0">
                  <a:solidFill>
                    <a:schemeClr val="bg1"/>
                  </a:solidFill>
                </a:rPr>
                <a:t>transition</a:t>
              </a:r>
            </a:p>
          </p:txBody>
        </p:sp>
      </p:grpSp>
      <p:grpSp>
        <p:nvGrpSpPr>
          <p:cNvPr id="28" name="Group 27">
            <a:extLst>
              <a:ext uri="{FF2B5EF4-FFF2-40B4-BE49-F238E27FC236}">
                <a16:creationId xmlns:a16="http://schemas.microsoft.com/office/drawing/2014/main" id="{F83D491A-D18E-D166-6676-3EF6333CBEBD}"/>
              </a:ext>
            </a:extLst>
          </p:cNvPr>
          <p:cNvGrpSpPr/>
          <p:nvPr/>
        </p:nvGrpSpPr>
        <p:grpSpPr>
          <a:xfrm>
            <a:off x="8808050" y="1133556"/>
            <a:ext cx="2383825" cy="2144813"/>
            <a:chOff x="8817575" y="1133556"/>
            <a:chExt cx="2383825" cy="2144813"/>
          </a:xfrm>
        </p:grpSpPr>
        <p:pic>
          <p:nvPicPr>
            <p:cNvPr id="16" name="Picture 15">
              <a:extLst>
                <a:ext uri="{FF2B5EF4-FFF2-40B4-BE49-F238E27FC236}">
                  <a16:creationId xmlns:a16="http://schemas.microsoft.com/office/drawing/2014/main" id="{2D0D622C-60C0-1A00-25BD-ED9111B9F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7575" y="1133556"/>
              <a:ext cx="2383825" cy="2144813"/>
            </a:xfrm>
            <a:prstGeom prst="rect">
              <a:avLst/>
            </a:prstGeom>
          </p:spPr>
        </p:pic>
        <p:sp>
          <p:nvSpPr>
            <p:cNvPr id="22" name="TextBox 21">
              <a:extLst>
                <a:ext uri="{FF2B5EF4-FFF2-40B4-BE49-F238E27FC236}">
                  <a16:creationId xmlns:a16="http://schemas.microsoft.com/office/drawing/2014/main" id="{A2A44925-3242-BEFD-C446-3065B93F706E}"/>
                </a:ext>
              </a:extLst>
            </p:cNvPr>
            <p:cNvSpPr txBox="1"/>
            <p:nvPr/>
          </p:nvSpPr>
          <p:spPr>
            <a:xfrm>
              <a:off x="8899247" y="1193085"/>
              <a:ext cx="2220480" cy="1139671"/>
            </a:xfrm>
            <a:prstGeom prst="rect">
              <a:avLst/>
            </a:prstGeom>
            <a:noFill/>
          </p:spPr>
          <p:txBody>
            <a:bodyPr wrap="none" rtlCol="0">
              <a:spAutoFit/>
            </a:bodyPr>
            <a:lstStyle/>
            <a:p>
              <a:pPr>
                <a:lnSpc>
                  <a:spcPct val="130000"/>
                </a:lnSpc>
              </a:pPr>
              <a:r>
                <a:rPr lang="en-US">
                  <a:solidFill>
                    <a:schemeClr val="bg1"/>
                  </a:solidFill>
                </a:rPr>
                <a:t>Create a</a:t>
              </a:r>
              <a:br>
                <a:rPr lang="en-US">
                  <a:solidFill>
                    <a:schemeClr val="bg1"/>
                  </a:solidFill>
                </a:rPr>
              </a:br>
              <a:r>
                <a:rPr lang="en-US">
                  <a:solidFill>
                    <a:schemeClr val="bg1"/>
                  </a:solidFill>
                </a:rPr>
                <a:t>centralized</a:t>
              </a:r>
              <a:br>
                <a:rPr lang="en-US">
                  <a:solidFill>
                    <a:schemeClr val="bg1"/>
                  </a:solidFill>
                </a:rPr>
              </a:br>
              <a:r>
                <a:rPr lang="en-US">
                  <a:solidFill>
                    <a:schemeClr val="bg1"/>
                  </a:solidFill>
                </a:rPr>
                <a:t>resource website</a:t>
              </a:r>
            </a:p>
          </p:txBody>
        </p:sp>
      </p:grpSp>
      <p:grpSp>
        <p:nvGrpSpPr>
          <p:cNvPr id="29" name="Group 28">
            <a:extLst>
              <a:ext uri="{FF2B5EF4-FFF2-40B4-BE49-F238E27FC236}">
                <a16:creationId xmlns:a16="http://schemas.microsoft.com/office/drawing/2014/main" id="{85FC70E1-A536-61E2-9437-C89361008234}"/>
              </a:ext>
            </a:extLst>
          </p:cNvPr>
          <p:cNvGrpSpPr/>
          <p:nvPr/>
        </p:nvGrpSpPr>
        <p:grpSpPr>
          <a:xfrm>
            <a:off x="6093332" y="3579631"/>
            <a:ext cx="2383825" cy="2144813"/>
            <a:chOff x="6102857" y="3579631"/>
            <a:chExt cx="2383825" cy="2144813"/>
          </a:xfrm>
        </p:grpSpPr>
        <p:pic>
          <p:nvPicPr>
            <p:cNvPr id="17" name="Picture 16">
              <a:extLst>
                <a:ext uri="{FF2B5EF4-FFF2-40B4-BE49-F238E27FC236}">
                  <a16:creationId xmlns:a16="http://schemas.microsoft.com/office/drawing/2014/main" id="{C16C1CD1-522D-E196-6327-FEC5B614F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857" y="3579631"/>
              <a:ext cx="2383825" cy="2144813"/>
            </a:xfrm>
            <a:prstGeom prst="rect">
              <a:avLst/>
            </a:prstGeom>
          </p:spPr>
        </p:pic>
        <p:sp>
          <p:nvSpPr>
            <p:cNvPr id="23" name="TextBox 22">
              <a:extLst>
                <a:ext uri="{FF2B5EF4-FFF2-40B4-BE49-F238E27FC236}">
                  <a16:creationId xmlns:a16="http://schemas.microsoft.com/office/drawing/2014/main" id="{19976811-7AF0-0F16-22B1-6FDCB2C1E9AE}"/>
                </a:ext>
              </a:extLst>
            </p:cNvPr>
            <p:cNvSpPr txBox="1"/>
            <p:nvPr/>
          </p:nvSpPr>
          <p:spPr>
            <a:xfrm>
              <a:off x="6184529" y="3630297"/>
              <a:ext cx="1752403" cy="1499770"/>
            </a:xfrm>
            <a:prstGeom prst="rect">
              <a:avLst/>
            </a:prstGeom>
            <a:noFill/>
          </p:spPr>
          <p:txBody>
            <a:bodyPr wrap="none" rtlCol="0">
              <a:spAutoFit/>
            </a:bodyPr>
            <a:lstStyle/>
            <a:p>
              <a:pPr>
                <a:lnSpc>
                  <a:spcPct val="130000"/>
                </a:lnSpc>
              </a:pPr>
              <a:r>
                <a:rPr lang="en-US">
                  <a:solidFill>
                    <a:schemeClr val="bg1"/>
                  </a:solidFill>
                </a:rPr>
                <a:t>Designate</a:t>
              </a:r>
              <a:br>
                <a:rPr lang="en-US">
                  <a:solidFill>
                    <a:schemeClr val="bg1"/>
                  </a:solidFill>
                </a:rPr>
              </a:br>
              <a:r>
                <a:rPr lang="en-US">
                  <a:solidFill>
                    <a:schemeClr val="bg1"/>
                  </a:solidFill>
                </a:rPr>
                <a:t>low-sensory</a:t>
              </a:r>
              <a:br>
                <a:rPr lang="en-US">
                  <a:solidFill>
                    <a:schemeClr val="bg1"/>
                  </a:solidFill>
                </a:rPr>
              </a:br>
              <a:r>
                <a:rPr lang="en-US">
                  <a:solidFill>
                    <a:schemeClr val="bg1"/>
                  </a:solidFill>
                </a:rPr>
                <a:t>spaces for</a:t>
              </a:r>
              <a:br>
                <a:rPr lang="en-US">
                  <a:solidFill>
                    <a:schemeClr val="bg1"/>
                  </a:solidFill>
                </a:rPr>
              </a:br>
              <a:r>
                <a:rPr lang="en-US">
                  <a:solidFill>
                    <a:schemeClr val="bg1"/>
                  </a:solidFill>
                </a:rPr>
                <a:t>major events</a:t>
              </a:r>
            </a:p>
          </p:txBody>
        </p:sp>
      </p:grpSp>
      <p:grpSp>
        <p:nvGrpSpPr>
          <p:cNvPr id="30" name="Group 29">
            <a:extLst>
              <a:ext uri="{FF2B5EF4-FFF2-40B4-BE49-F238E27FC236}">
                <a16:creationId xmlns:a16="http://schemas.microsoft.com/office/drawing/2014/main" id="{5DB2F420-43A0-D83C-9538-2D71DADA56F8}"/>
              </a:ext>
            </a:extLst>
          </p:cNvPr>
          <p:cNvGrpSpPr/>
          <p:nvPr/>
        </p:nvGrpSpPr>
        <p:grpSpPr>
          <a:xfrm>
            <a:off x="8808050" y="3579631"/>
            <a:ext cx="2383825" cy="2144813"/>
            <a:chOff x="8817575" y="3579631"/>
            <a:chExt cx="2383825" cy="2144813"/>
          </a:xfrm>
        </p:grpSpPr>
        <p:pic>
          <p:nvPicPr>
            <p:cNvPr id="18" name="Picture 17">
              <a:extLst>
                <a:ext uri="{FF2B5EF4-FFF2-40B4-BE49-F238E27FC236}">
                  <a16:creationId xmlns:a16="http://schemas.microsoft.com/office/drawing/2014/main" id="{3F4102BF-786B-0343-0834-3F6B69735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7575" y="3579631"/>
              <a:ext cx="2383825" cy="2144813"/>
            </a:xfrm>
            <a:prstGeom prst="rect">
              <a:avLst/>
            </a:prstGeom>
          </p:spPr>
        </p:pic>
        <p:sp>
          <p:nvSpPr>
            <p:cNvPr id="24" name="TextBox 23">
              <a:extLst>
                <a:ext uri="{FF2B5EF4-FFF2-40B4-BE49-F238E27FC236}">
                  <a16:creationId xmlns:a16="http://schemas.microsoft.com/office/drawing/2014/main" id="{AF33F3AB-D5FE-1096-2F36-F9955663DB20}"/>
                </a:ext>
              </a:extLst>
            </p:cNvPr>
            <p:cNvSpPr txBox="1"/>
            <p:nvPr/>
          </p:nvSpPr>
          <p:spPr>
            <a:xfrm>
              <a:off x="8899444" y="3625494"/>
              <a:ext cx="1842171" cy="1859868"/>
            </a:xfrm>
            <a:prstGeom prst="rect">
              <a:avLst/>
            </a:prstGeom>
            <a:noFill/>
          </p:spPr>
          <p:txBody>
            <a:bodyPr wrap="none" rtlCol="0">
              <a:spAutoFit/>
            </a:bodyPr>
            <a:lstStyle/>
            <a:p>
              <a:pPr>
                <a:lnSpc>
                  <a:spcPct val="130000"/>
                </a:lnSpc>
              </a:pPr>
              <a:r>
                <a:rPr lang="en-US">
                  <a:solidFill>
                    <a:schemeClr val="bg1"/>
                  </a:solidFill>
                </a:rPr>
                <a:t>Include</a:t>
              </a:r>
              <a:br>
                <a:rPr lang="en-US">
                  <a:solidFill>
                    <a:schemeClr val="bg1"/>
                  </a:solidFill>
                </a:rPr>
              </a:br>
              <a:r>
                <a:rPr lang="en-US">
                  <a:solidFill>
                    <a:schemeClr val="bg1"/>
                  </a:solidFill>
                </a:rPr>
                <a:t>neurodiversity</a:t>
              </a:r>
              <a:br>
                <a:rPr lang="en-US">
                  <a:solidFill>
                    <a:schemeClr val="bg1"/>
                  </a:solidFill>
                </a:rPr>
              </a:br>
              <a:r>
                <a:rPr lang="en-US">
                  <a:solidFill>
                    <a:schemeClr val="bg1"/>
                  </a:solidFill>
                </a:rPr>
                <a:t>in new </a:t>
              </a:r>
              <a:br>
                <a:rPr lang="en-US">
                  <a:solidFill>
                    <a:schemeClr val="bg1"/>
                  </a:solidFill>
                </a:rPr>
              </a:br>
              <a:r>
                <a:rPr lang="en-US">
                  <a:solidFill>
                    <a:schemeClr val="bg1"/>
                  </a:solidFill>
                </a:rPr>
                <a:t>employee </a:t>
              </a:r>
              <a:br>
                <a:rPr lang="en-US">
                  <a:solidFill>
                    <a:schemeClr val="bg1"/>
                  </a:solidFill>
                </a:rPr>
              </a:br>
              <a:r>
                <a:rPr lang="en-US">
                  <a:solidFill>
                    <a:schemeClr val="bg1"/>
                  </a:solidFill>
                </a:rPr>
                <a:t>orientation</a:t>
              </a:r>
            </a:p>
          </p:txBody>
        </p:sp>
      </p:grpSp>
    </p:spTree>
    <p:extLst>
      <p:ext uri="{BB962C8B-B14F-4D97-AF65-F5344CB8AC3E}">
        <p14:creationId xmlns:p14="http://schemas.microsoft.com/office/powerpoint/2010/main" val="3465563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000"/>
                            </p:stCondLst>
                            <p:childTnLst>
                              <p:par>
                                <p:cTn id="17" presetID="10" presetClass="entr" presetSubtype="0" fill="hold" nodeType="after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3000"/>
                            </p:stCondLst>
                            <p:childTnLst>
                              <p:par>
                                <p:cTn id="25" presetID="10" presetClass="entr" presetSubtype="0" fill="hold" nodeType="after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4000"/>
                            </p:stCondLst>
                            <p:childTnLst>
                              <p:par>
                                <p:cTn id="29" presetID="10" presetClass="entr" presetSubtype="0" fill="hold" nodeType="after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FCDAE3-13A4-5B2C-092A-9836DD23F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2392"/>
            <a:ext cx="12188952" cy="6862784"/>
          </a:xfrm>
          <a:prstGeom prst="rect">
            <a:avLst/>
          </a:prstGeom>
        </p:spPr>
      </p:pic>
      <p:pic>
        <p:nvPicPr>
          <p:cNvPr id="7" name="Picture 6">
            <a:extLst>
              <a:ext uri="{FF2B5EF4-FFF2-40B4-BE49-F238E27FC236}">
                <a16:creationId xmlns:a16="http://schemas.microsoft.com/office/drawing/2014/main" id="{6482EC9E-9631-15E2-BA6A-751E5328B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 y="797678"/>
            <a:ext cx="1195346" cy="741498"/>
          </a:xfrm>
          <a:prstGeom prst="rect">
            <a:avLst/>
          </a:prstGeom>
        </p:spPr>
      </p:pic>
      <p:sp>
        <p:nvSpPr>
          <p:cNvPr id="8" name="TextBox 7">
            <a:extLst>
              <a:ext uri="{FF2B5EF4-FFF2-40B4-BE49-F238E27FC236}">
                <a16:creationId xmlns:a16="http://schemas.microsoft.com/office/drawing/2014/main" id="{9F8D2FEF-AC33-9A8B-56DC-AAAE4C7BF69C}"/>
              </a:ext>
            </a:extLst>
          </p:cNvPr>
          <p:cNvSpPr txBox="1"/>
          <p:nvPr/>
        </p:nvSpPr>
        <p:spPr>
          <a:xfrm>
            <a:off x="811034" y="706762"/>
            <a:ext cx="2589107" cy="923330"/>
          </a:xfrm>
          <a:prstGeom prst="rect">
            <a:avLst/>
          </a:prstGeom>
          <a:noFill/>
        </p:spPr>
        <p:txBody>
          <a:bodyPr wrap="none" rtlCol="0">
            <a:spAutoFit/>
          </a:bodyPr>
          <a:lstStyle/>
          <a:p>
            <a:r>
              <a:rPr lang="en-US" sz="5400">
                <a:solidFill>
                  <a:schemeClr val="bg1"/>
                </a:solidFill>
                <a:latin typeface="+mj-lt"/>
              </a:rPr>
              <a:t>FACULTY</a:t>
            </a:r>
          </a:p>
        </p:txBody>
      </p:sp>
      <p:sp>
        <p:nvSpPr>
          <p:cNvPr id="10" name="TextBox 9">
            <a:extLst>
              <a:ext uri="{FF2B5EF4-FFF2-40B4-BE49-F238E27FC236}">
                <a16:creationId xmlns:a16="http://schemas.microsoft.com/office/drawing/2014/main" id="{E9CDA2EB-D0EA-1903-19C7-D0A270B62DD7}"/>
              </a:ext>
            </a:extLst>
          </p:cNvPr>
          <p:cNvSpPr txBox="1"/>
          <p:nvPr/>
        </p:nvSpPr>
        <p:spPr>
          <a:xfrm>
            <a:off x="850789" y="1395518"/>
            <a:ext cx="1154868" cy="584775"/>
          </a:xfrm>
          <a:prstGeom prst="rect">
            <a:avLst/>
          </a:prstGeom>
          <a:noFill/>
        </p:spPr>
        <p:txBody>
          <a:bodyPr wrap="none" rtlCol="0">
            <a:spAutoFit/>
          </a:bodyPr>
          <a:lstStyle/>
          <a:p>
            <a:r>
              <a:rPr lang="en-US" sz="3200">
                <a:solidFill>
                  <a:schemeClr val="bg2"/>
                </a:solidFill>
                <a:latin typeface="+mj-lt"/>
              </a:rPr>
              <a:t>STAFF</a:t>
            </a:r>
          </a:p>
        </p:txBody>
      </p:sp>
      <p:sp>
        <p:nvSpPr>
          <p:cNvPr id="11" name="TextBox 10">
            <a:extLst>
              <a:ext uri="{FF2B5EF4-FFF2-40B4-BE49-F238E27FC236}">
                <a16:creationId xmlns:a16="http://schemas.microsoft.com/office/drawing/2014/main" id="{99A293C0-A0E3-C17C-E852-A5C5A0E3AC4B}"/>
              </a:ext>
            </a:extLst>
          </p:cNvPr>
          <p:cNvSpPr txBox="1"/>
          <p:nvPr/>
        </p:nvSpPr>
        <p:spPr>
          <a:xfrm>
            <a:off x="850789" y="1826380"/>
            <a:ext cx="1939955" cy="584775"/>
          </a:xfrm>
          <a:prstGeom prst="rect">
            <a:avLst/>
          </a:prstGeom>
          <a:noFill/>
        </p:spPr>
        <p:txBody>
          <a:bodyPr wrap="none" rtlCol="0">
            <a:spAutoFit/>
          </a:bodyPr>
          <a:lstStyle/>
          <a:p>
            <a:r>
              <a:rPr lang="en-US" sz="3200">
                <a:solidFill>
                  <a:schemeClr val="bg2"/>
                </a:solidFill>
                <a:latin typeface="+mj-lt"/>
              </a:rPr>
              <a:t>STUDENTS</a:t>
            </a:r>
          </a:p>
        </p:txBody>
      </p:sp>
      <p:pic>
        <p:nvPicPr>
          <p:cNvPr id="20" name="Graphic 19">
            <a:extLst>
              <a:ext uri="{FF2B5EF4-FFF2-40B4-BE49-F238E27FC236}">
                <a16:creationId xmlns:a16="http://schemas.microsoft.com/office/drawing/2014/main" id="{89797D11-C4E9-E8FA-8704-E20F86DC9B5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0800000">
            <a:off x="5932997" y="580445"/>
            <a:ext cx="6277554" cy="6277554"/>
          </a:xfrm>
          <a:prstGeom prst="rect">
            <a:avLst/>
          </a:prstGeom>
        </p:spPr>
      </p:pic>
      <p:sp>
        <p:nvSpPr>
          <p:cNvPr id="24" name="Rectangle 23">
            <a:extLst>
              <a:ext uri="{FF2B5EF4-FFF2-40B4-BE49-F238E27FC236}">
                <a16:creationId xmlns:a16="http://schemas.microsoft.com/office/drawing/2014/main" id="{90C07728-48A8-5C1F-F6E7-8A7614EA822B}"/>
              </a:ext>
            </a:extLst>
          </p:cNvPr>
          <p:cNvSpPr/>
          <p:nvPr/>
        </p:nvSpPr>
        <p:spPr>
          <a:xfrm>
            <a:off x="1" y="4011678"/>
            <a:ext cx="8261404" cy="1853713"/>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05840" tIns="182880" rIns="2011680" bIns="182880" rtlCol="0" anchor="ctr">
            <a:spAutoFit/>
          </a:bodyPr>
          <a:lstStyle/>
          <a:p>
            <a:pPr>
              <a:lnSpc>
                <a:spcPct val="130000"/>
              </a:lnSpc>
              <a:spcAft>
                <a:spcPts val="600"/>
              </a:spcAft>
            </a:pPr>
            <a:r>
              <a:rPr lang="en-US">
                <a:solidFill>
                  <a:schemeClr val="tx2"/>
                </a:solidFill>
              </a:rPr>
              <a:t>You became an educator because you believe in </a:t>
            </a:r>
            <a:r>
              <a:rPr lang="en-US" b="1">
                <a:solidFill>
                  <a:schemeClr val="tx2"/>
                </a:solidFill>
              </a:rPr>
              <a:t>unlocking potential</a:t>
            </a:r>
            <a:r>
              <a:rPr lang="en-US">
                <a:solidFill>
                  <a:schemeClr val="tx2"/>
                </a:solidFill>
              </a:rPr>
              <a:t>. </a:t>
            </a:r>
          </a:p>
          <a:p>
            <a:pPr>
              <a:lnSpc>
                <a:spcPct val="130000"/>
              </a:lnSpc>
              <a:spcAft>
                <a:spcPts val="600"/>
              </a:spcAft>
            </a:pPr>
            <a:r>
              <a:rPr lang="en-US">
                <a:solidFill>
                  <a:schemeClr val="tx2"/>
                </a:solidFill>
              </a:rPr>
              <a:t>You believe that teaching done right can </a:t>
            </a:r>
            <a:r>
              <a:rPr lang="en-US" b="1">
                <a:solidFill>
                  <a:schemeClr val="tx2"/>
                </a:solidFill>
              </a:rPr>
              <a:t>change lives</a:t>
            </a:r>
            <a:r>
              <a:rPr lang="en-US">
                <a:solidFill>
                  <a:schemeClr val="tx2"/>
                </a:solidFill>
              </a:rPr>
              <a:t>.</a:t>
            </a:r>
          </a:p>
        </p:txBody>
      </p:sp>
      <p:sp>
        <p:nvSpPr>
          <p:cNvPr id="16" name="Rectangle 15">
            <a:extLst>
              <a:ext uri="{FF2B5EF4-FFF2-40B4-BE49-F238E27FC236}">
                <a16:creationId xmlns:a16="http://schemas.microsoft.com/office/drawing/2014/main" id="{C2B66E2C-F67A-33F2-DCA2-11BF74174C94}"/>
              </a:ext>
            </a:extLst>
          </p:cNvPr>
          <p:cNvSpPr/>
          <p:nvPr/>
        </p:nvSpPr>
        <p:spPr>
          <a:xfrm>
            <a:off x="6096000" y="1244502"/>
            <a:ext cx="6303236" cy="8376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Ins="1005840" rtlCol="0" anchor="ctr"/>
          <a:lstStyle/>
          <a:p>
            <a:pPr algn="r"/>
            <a:r>
              <a:rPr lang="en-US"/>
              <a:t>You </a:t>
            </a:r>
            <a:r>
              <a:rPr lang="en-US" b="1"/>
              <a:t>didn't</a:t>
            </a:r>
            <a:r>
              <a:rPr lang="en-US"/>
              <a:t> become an educator to teach to the middle and hope for the best. </a:t>
            </a:r>
          </a:p>
        </p:txBody>
      </p:sp>
      <p:pic>
        <p:nvPicPr>
          <p:cNvPr id="3" name="Picture 2">
            <a:extLst>
              <a:ext uri="{FF2B5EF4-FFF2-40B4-BE49-F238E27FC236}">
                <a16:creationId xmlns:a16="http://schemas.microsoft.com/office/drawing/2014/main" id="{43475520-F5A0-0511-D238-28488AE40328}"/>
              </a:ext>
            </a:extLst>
          </p:cNvPr>
          <p:cNvPicPr>
            <a:picLocks noChangeAspect="1"/>
          </p:cNvPicPr>
          <p:nvPr/>
        </p:nvPicPr>
        <p:blipFill>
          <a:blip r:embed="rId6">
            <a:extLst>
              <a:ext uri="{28A0092B-C50C-407E-A947-70E740481C1C}">
                <a14:useLocalDpi xmlns:a14="http://schemas.microsoft.com/office/drawing/2010/main" val="0"/>
              </a:ext>
            </a:extLst>
          </a:blip>
          <a:srcRect t="6074" b="4903"/>
          <a:stretch>
            <a:fillRect/>
          </a:stretch>
        </p:blipFill>
        <p:spPr>
          <a:xfrm flipH="1">
            <a:off x="6098597" y="2084497"/>
            <a:ext cx="6300637" cy="3782903"/>
          </a:xfrm>
          <a:prstGeom prst="rect">
            <a:avLst/>
          </a:prstGeom>
        </p:spPr>
      </p:pic>
    </p:spTree>
    <p:extLst>
      <p:ext uri="{BB962C8B-B14F-4D97-AF65-F5344CB8AC3E}">
        <p14:creationId xmlns:p14="http://schemas.microsoft.com/office/powerpoint/2010/main" val="4198135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DFD32-803F-183E-B312-E18B63AFEAD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FDE44E-998B-85AD-6803-13696E19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2392"/>
            <a:ext cx="12188952" cy="6862784"/>
          </a:xfrm>
          <a:prstGeom prst="rect">
            <a:avLst/>
          </a:prstGeom>
        </p:spPr>
      </p:pic>
      <p:pic>
        <p:nvPicPr>
          <p:cNvPr id="7" name="Picture 6">
            <a:extLst>
              <a:ext uri="{FF2B5EF4-FFF2-40B4-BE49-F238E27FC236}">
                <a16:creationId xmlns:a16="http://schemas.microsoft.com/office/drawing/2014/main" id="{7ACAF9DF-966E-3000-F99C-C79B4C440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 y="1208140"/>
            <a:ext cx="1195346" cy="741498"/>
          </a:xfrm>
          <a:prstGeom prst="rect">
            <a:avLst/>
          </a:prstGeom>
        </p:spPr>
      </p:pic>
      <p:sp>
        <p:nvSpPr>
          <p:cNvPr id="8" name="TextBox 7">
            <a:extLst>
              <a:ext uri="{FF2B5EF4-FFF2-40B4-BE49-F238E27FC236}">
                <a16:creationId xmlns:a16="http://schemas.microsoft.com/office/drawing/2014/main" id="{E738712B-9656-6BDF-1B97-1A04DFA3819E}"/>
              </a:ext>
            </a:extLst>
          </p:cNvPr>
          <p:cNvSpPr txBox="1"/>
          <p:nvPr/>
        </p:nvSpPr>
        <p:spPr>
          <a:xfrm>
            <a:off x="834887" y="786274"/>
            <a:ext cx="1611339" cy="584775"/>
          </a:xfrm>
          <a:prstGeom prst="rect">
            <a:avLst/>
          </a:prstGeom>
          <a:noFill/>
        </p:spPr>
        <p:txBody>
          <a:bodyPr wrap="none" rtlCol="0">
            <a:spAutoFit/>
          </a:bodyPr>
          <a:lstStyle/>
          <a:p>
            <a:r>
              <a:rPr lang="en-US" sz="3200">
                <a:solidFill>
                  <a:schemeClr val="bg2"/>
                </a:solidFill>
                <a:latin typeface="+mj-lt"/>
              </a:rPr>
              <a:t>FACULTY</a:t>
            </a:r>
          </a:p>
        </p:txBody>
      </p:sp>
      <p:sp>
        <p:nvSpPr>
          <p:cNvPr id="9" name="Rectangle 8">
            <a:extLst>
              <a:ext uri="{FF2B5EF4-FFF2-40B4-BE49-F238E27FC236}">
                <a16:creationId xmlns:a16="http://schemas.microsoft.com/office/drawing/2014/main" id="{02DBA861-BF81-C438-BBE0-517124856CCF}"/>
              </a:ext>
            </a:extLst>
          </p:cNvPr>
          <p:cNvSpPr/>
          <p:nvPr/>
        </p:nvSpPr>
        <p:spPr>
          <a:xfrm>
            <a:off x="-1232452" y="0"/>
            <a:ext cx="971550" cy="9715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DD8168-D08B-6E4F-0F44-AD67757CDB79}"/>
              </a:ext>
            </a:extLst>
          </p:cNvPr>
          <p:cNvSpPr txBox="1"/>
          <p:nvPr/>
        </p:nvSpPr>
        <p:spPr>
          <a:xfrm>
            <a:off x="850789" y="1117224"/>
            <a:ext cx="1816972" cy="923330"/>
          </a:xfrm>
          <a:prstGeom prst="rect">
            <a:avLst/>
          </a:prstGeom>
          <a:noFill/>
        </p:spPr>
        <p:txBody>
          <a:bodyPr wrap="none" rtlCol="0">
            <a:spAutoFit/>
          </a:bodyPr>
          <a:lstStyle/>
          <a:p>
            <a:r>
              <a:rPr lang="en-US" sz="5400">
                <a:solidFill>
                  <a:schemeClr val="bg1"/>
                </a:solidFill>
                <a:latin typeface="+mj-lt"/>
              </a:rPr>
              <a:t>STAFF</a:t>
            </a:r>
          </a:p>
        </p:txBody>
      </p:sp>
      <p:sp>
        <p:nvSpPr>
          <p:cNvPr id="11" name="TextBox 10">
            <a:extLst>
              <a:ext uri="{FF2B5EF4-FFF2-40B4-BE49-F238E27FC236}">
                <a16:creationId xmlns:a16="http://schemas.microsoft.com/office/drawing/2014/main" id="{BA8E92C8-8031-B4A8-42FB-AB2C2251AFEC}"/>
              </a:ext>
            </a:extLst>
          </p:cNvPr>
          <p:cNvSpPr txBox="1"/>
          <p:nvPr/>
        </p:nvSpPr>
        <p:spPr>
          <a:xfrm>
            <a:off x="850789" y="1826380"/>
            <a:ext cx="1939955" cy="584775"/>
          </a:xfrm>
          <a:prstGeom prst="rect">
            <a:avLst/>
          </a:prstGeom>
          <a:noFill/>
        </p:spPr>
        <p:txBody>
          <a:bodyPr wrap="none" rtlCol="0">
            <a:spAutoFit/>
          </a:bodyPr>
          <a:lstStyle/>
          <a:p>
            <a:r>
              <a:rPr lang="en-US" sz="3200">
                <a:solidFill>
                  <a:schemeClr val="bg2"/>
                </a:solidFill>
                <a:latin typeface="+mj-lt"/>
              </a:rPr>
              <a:t>STUDENTS</a:t>
            </a:r>
          </a:p>
        </p:txBody>
      </p:sp>
      <p:sp>
        <p:nvSpPr>
          <p:cNvPr id="2" name="Rectangle 1">
            <a:extLst>
              <a:ext uri="{FF2B5EF4-FFF2-40B4-BE49-F238E27FC236}">
                <a16:creationId xmlns:a16="http://schemas.microsoft.com/office/drawing/2014/main" id="{32A0EF75-3EE9-F98E-4AAF-A2DE4DFE3700}"/>
              </a:ext>
            </a:extLst>
          </p:cNvPr>
          <p:cNvSpPr/>
          <p:nvPr/>
        </p:nvSpPr>
        <p:spPr>
          <a:xfrm>
            <a:off x="1" y="4733885"/>
            <a:ext cx="8261404" cy="1133515"/>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05840" tIns="182880" rIns="2011680" bIns="182880" rtlCol="0" anchor="ctr">
            <a:spAutoFit/>
          </a:bodyPr>
          <a:lstStyle/>
          <a:p>
            <a:pPr>
              <a:lnSpc>
                <a:spcPct val="130000"/>
              </a:lnSpc>
              <a:spcAft>
                <a:spcPts val="600"/>
              </a:spcAft>
            </a:pPr>
            <a:r>
              <a:rPr lang="en-US">
                <a:solidFill>
                  <a:schemeClr val="tx2"/>
                </a:solidFill>
              </a:rPr>
              <a:t>You believe in the </a:t>
            </a:r>
            <a:r>
              <a:rPr lang="en-US" b="1">
                <a:solidFill>
                  <a:schemeClr val="tx2"/>
                </a:solidFill>
              </a:rPr>
              <a:t>mission</a:t>
            </a:r>
            <a:r>
              <a:rPr lang="en-US">
                <a:solidFill>
                  <a:schemeClr val="tx2"/>
                </a:solidFill>
              </a:rPr>
              <a:t>. </a:t>
            </a:r>
          </a:p>
          <a:p>
            <a:pPr>
              <a:lnSpc>
                <a:spcPct val="130000"/>
              </a:lnSpc>
              <a:spcAft>
                <a:spcPts val="600"/>
              </a:spcAft>
            </a:pPr>
            <a:r>
              <a:rPr lang="en-US">
                <a:solidFill>
                  <a:schemeClr val="tx2"/>
                </a:solidFill>
              </a:rPr>
              <a:t>You believe in </a:t>
            </a:r>
            <a:r>
              <a:rPr lang="en-US" b="1">
                <a:solidFill>
                  <a:schemeClr val="tx2"/>
                </a:solidFill>
              </a:rPr>
              <a:t>opening doors</a:t>
            </a:r>
            <a:r>
              <a:rPr lang="en-US">
                <a:solidFill>
                  <a:schemeClr val="tx2"/>
                </a:solidFill>
              </a:rPr>
              <a:t>.</a:t>
            </a:r>
          </a:p>
        </p:txBody>
      </p:sp>
      <p:pic>
        <p:nvPicPr>
          <p:cNvPr id="13" name="Graphic 12">
            <a:extLst>
              <a:ext uri="{FF2B5EF4-FFF2-40B4-BE49-F238E27FC236}">
                <a16:creationId xmlns:a16="http://schemas.microsoft.com/office/drawing/2014/main" id="{E0A975C4-C6DC-AE5C-A14B-5CB11037285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0800000">
            <a:off x="5932997" y="580445"/>
            <a:ext cx="6277554" cy="6277554"/>
          </a:xfrm>
          <a:prstGeom prst="rect">
            <a:avLst/>
          </a:prstGeom>
        </p:spPr>
      </p:pic>
      <p:sp>
        <p:nvSpPr>
          <p:cNvPr id="12" name="Rectangle 11">
            <a:extLst>
              <a:ext uri="{FF2B5EF4-FFF2-40B4-BE49-F238E27FC236}">
                <a16:creationId xmlns:a16="http://schemas.microsoft.com/office/drawing/2014/main" id="{D70E29D5-9FC2-125D-8785-5D5FAF42F1B2}"/>
              </a:ext>
            </a:extLst>
          </p:cNvPr>
          <p:cNvSpPr/>
          <p:nvPr/>
        </p:nvSpPr>
        <p:spPr>
          <a:xfrm>
            <a:off x="6096000" y="1244502"/>
            <a:ext cx="6380462" cy="8376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1005840" rtlCol="0" anchor="ctr"/>
          <a:lstStyle/>
          <a:p>
            <a:pPr algn="r"/>
            <a:r>
              <a:rPr lang="en-US">
                <a:solidFill>
                  <a:schemeClr val="bg1"/>
                </a:solidFill>
              </a:rPr>
              <a:t>Why did you choose to work at a community college instead of somewhere else?</a:t>
            </a:r>
          </a:p>
        </p:txBody>
      </p:sp>
      <p:pic>
        <p:nvPicPr>
          <p:cNvPr id="19" name="Picture 18">
            <a:extLst>
              <a:ext uri="{FF2B5EF4-FFF2-40B4-BE49-F238E27FC236}">
                <a16:creationId xmlns:a16="http://schemas.microsoft.com/office/drawing/2014/main" id="{08319344-518F-3662-479D-94882AB962F0}"/>
              </a:ext>
            </a:extLst>
          </p:cNvPr>
          <p:cNvPicPr>
            <a:picLocks noChangeAspect="1"/>
          </p:cNvPicPr>
          <p:nvPr/>
        </p:nvPicPr>
        <p:blipFill>
          <a:blip r:embed="rId6">
            <a:extLst>
              <a:ext uri="{28A0092B-C50C-407E-A947-70E740481C1C}">
                <a14:useLocalDpi xmlns:a14="http://schemas.microsoft.com/office/drawing/2010/main" val="0"/>
              </a:ext>
            </a:extLst>
          </a:blip>
          <a:srcRect t="5680" b="10257"/>
          <a:stretch>
            <a:fillRect/>
          </a:stretch>
        </p:blipFill>
        <p:spPr>
          <a:xfrm>
            <a:off x="6096000" y="2082105"/>
            <a:ext cx="6114551" cy="3785295"/>
          </a:xfrm>
          <a:prstGeom prst="rect">
            <a:avLst/>
          </a:prstGeom>
        </p:spPr>
      </p:pic>
    </p:spTree>
    <p:extLst>
      <p:ext uri="{BB962C8B-B14F-4D97-AF65-F5344CB8AC3E}">
        <p14:creationId xmlns:p14="http://schemas.microsoft.com/office/powerpoint/2010/main" val="105641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ull Photo" hidden="1">
            <a:extLst>
              <a:ext uri="{FF2B5EF4-FFF2-40B4-BE49-F238E27FC236}">
                <a16:creationId xmlns:a16="http://schemas.microsoft.com/office/drawing/2014/main" id="{BAC1457C-0FC8-046F-E6C1-29BC5954C6F7}"/>
              </a:ext>
            </a:extLst>
          </p:cNvPr>
          <p:cNvPicPr>
            <a:picLocks noChangeAspect="1"/>
          </p:cNvPicPr>
          <p:nvPr/>
        </p:nvPicPr>
        <p:blipFill>
          <a:blip r:embed="rId3">
            <a:extLst>
              <a:ext uri="{28A0092B-C50C-407E-A947-70E740481C1C}">
                <a14:useLocalDpi xmlns:a14="http://schemas.microsoft.com/office/drawing/2010/main" val="0"/>
              </a:ext>
            </a:extLst>
          </a:blip>
          <a:srcRect t="9980" r="10364"/>
          <a:stretch>
            <a:fillRect/>
          </a:stretch>
        </p:blipFill>
        <p:spPr>
          <a:xfrm flipH="1">
            <a:off x="-21419" y="0"/>
            <a:ext cx="12234839" cy="6858000"/>
          </a:xfrm>
          <a:prstGeom prst="rect">
            <a:avLst/>
          </a:prstGeom>
        </p:spPr>
      </p:pic>
      <p:pic>
        <p:nvPicPr>
          <p:cNvPr id="4" name="Picture 3">
            <a:extLst>
              <a:ext uri="{FF2B5EF4-FFF2-40B4-BE49-F238E27FC236}">
                <a16:creationId xmlns:a16="http://schemas.microsoft.com/office/drawing/2014/main" id="{E9189711-8E09-08B1-8432-227006D22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3" y="-1041251"/>
            <a:ext cx="12849721" cy="8532216"/>
          </a:xfrm>
          <a:prstGeom prst="rect">
            <a:avLst/>
          </a:prstGeom>
        </p:spPr>
      </p:pic>
      <p:sp>
        <p:nvSpPr>
          <p:cNvPr id="10" name="Overlay">
            <a:extLst>
              <a:ext uri="{FF2B5EF4-FFF2-40B4-BE49-F238E27FC236}">
                <a16:creationId xmlns:a16="http://schemas.microsoft.com/office/drawing/2014/main" id="{5A591FB5-8989-2781-EC2F-952E70B41D6B}"/>
              </a:ext>
            </a:extLst>
          </p:cNvPr>
          <p:cNvSpPr/>
          <p:nvPr/>
        </p:nvSpPr>
        <p:spPr>
          <a:xfrm>
            <a:off x="-121920" y="-83820"/>
            <a:ext cx="12473940" cy="7048500"/>
          </a:xfrm>
          <a:prstGeom prst="rect">
            <a:avLst/>
          </a:prstGeom>
          <a:solidFill>
            <a:srgbClr val="03226A">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Rectangle 16" hidden="1">
            <a:extLst>
              <a:ext uri="{FF2B5EF4-FFF2-40B4-BE49-F238E27FC236}">
                <a16:creationId xmlns:a16="http://schemas.microsoft.com/office/drawing/2014/main" id="{A7C267B4-CC10-FFAD-42C2-B752EC99355A}"/>
              </a:ext>
            </a:extLst>
          </p:cNvPr>
          <p:cNvSpPr/>
          <p:nvPr/>
        </p:nvSpPr>
        <p:spPr>
          <a:xfrm>
            <a:off x="-288324" y="670560"/>
            <a:ext cx="12809838" cy="2047926"/>
          </a:xfrm>
          <a:prstGeom prst="rect">
            <a:avLst/>
          </a:prstGeom>
          <a:solidFill>
            <a:srgbClr val="0010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 name="Triangle">
            <a:extLst>
              <a:ext uri="{FF2B5EF4-FFF2-40B4-BE49-F238E27FC236}">
                <a16:creationId xmlns:a16="http://schemas.microsoft.com/office/drawing/2014/main" id="{71C7D63D-C1C8-8A46-DF44-E2AB84B10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0560"/>
            <a:ext cx="4502242" cy="6187440"/>
          </a:xfrm>
          <a:prstGeom prst="rect">
            <a:avLst/>
          </a:prstGeom>
        </p:spPr>
      </p:pic>
      <p:pic>
        <p:nvPicPr>
          <p:cNvPr id="12" name="Graphic 11">
            <a:extLst>
              <a:ext uri="{FF2B5EF4-FFF2-40B4-BE49-F238E27FC236}">
                <a16:creationId xmlns:a16="http://schemas.microsoft.com/office/drawing/2014/main" id="{AEBCBF42-E824-A9B1-18B9-0AD2FC89B0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a:off x="3040906" y="588610"/>
            <a:ext cx="3892631" cy="2215214"/>
          </a:xfrm>
          <a:prstGeom prst="rect">
            <a:avLst/>
          </a:prstGeom>
        </p:spPr>
      </p:pic>
      <p:sp>
        <p:nvSpPr>
          <p:cNvPr id="11" name="Text">
            <a:extLst>
              <a:ext uri="{FF2B5EF4-FFF2-40B4-BE49-F238E27FC236}">
                <a16:creationId xmlns:a16="http://schemas.microsoft.com/office/drawing/2014/main" id="{913995EF-2149-F63D-B5F4-52C3754E3062}"/>
              </a:ext>
            </a:extLst>
          </p:cNvPr>
          <p:cNvSpPr txBox="1"/>
          <p:nvPr/>
        </p:nvSpPr>
        <p:spPr>
          <a:xfrm>
            <a:off x="4849008" y="654354"/>
            <a:ext cx="6199992" cy="1954189"/>
          </a:xfrm>
          <a:prstGeom prst="rect">
            <a:avLst/>
          </a:prstGeom>
          <a:noFill/>
        </p:spPr>
        <p:txBody>
          <a:bodyPr wrap="square" rtlCol="0">
            <a:spAutoFit/>
          </a:bodyPr>
          <a:lstStyle/>
          <a:p>
            <a:pPr>
              <a:lnSpc>
                <a:spcPct val="130000"/>
              </a:lnSpc>
            </a:pPr>
            <a:r>
              <a:rPr lang="en-US" sz="2400">
                <a:solidFill>
                  <a:schemeClr val="bg1"/>
                </a:solidFill>
                <a:latin typeface="Montserrat" pitchFamily="2" charset="0"/>
              </a:rPr>
              <a:t>Think about a time </a:t>
            </a:r>
            <a:r>
              <a:rPr lang="en-US" sz="3200">
                <a:solidFill>
                  <a:schemeClr val="accent4"/>
                </a:solidFill>
                <a:latin typeface="Montserrat" pitchFamily="2" charset="0"/>
              </a:rPr>
              <a:t>you</a:t>
            </a:r>
            <a:r>
              <a:rPr lang="en-US" sz="2400">
                <a:solidFill>
                  <a:schemeClr val="bg1"/>
                </a:solidFill>
                <a:latin typeface="Montserrat" pitchFamily="2" charset="0"/>
              </a:rPr>
              <a:t> didn’t belong.</a:t>
            </a:r>
          </a:p>
          <a:p>
            <a:pPr>
              <a:lnSpc>
                <a:spcPct val="130000"/>
              </a:lnSpc>
            </a:pPr>
            <a:r>
              <a:rPr lang="en-US" sz="2400">
                <a:solidFill>
                  <a:schemeClr val="bg1"/>
                </a:solidFill>
                <a:latin typeface="Montserrat" pitchFamily="2" charset="0"/>
              </a:rPr>
              <a:t>When the rules weren’t made for </a:t>
            </a:r>
            <a:r>
              <a:rPr lang="en-US" sz="3200">
                <a:solidFill>
                  <a:schemeClr val="accent4"/>
                </a:solidFill>
                <a:latin typeface="Montserrat" pitchFamily="2" charset="0"/>
              </a:rPr>
              <a:t>you.</a:t>
            </a:r>
            <a:endParaRPr lang="en-US" sz="2400">
              <a:solidFill>
                <a:schemeClr val="accent4"/>
              </a:solidFill>
              <a:latin typeface="Montserrat" pitchFamily="2" charset="0"/>
            </a:endParaRPr>
          </a:p>
          <a:p>
            <a:pPr>
              <a:lnSpc>
                <a:spcPct val="130000"/>
              </a:lnSpc>
            </a:pPr>
            <a:r>
              <a:rPr lang="en-US" sz="2400">
                <a:solidFill>
                  <a:schemeClr val="bg1"/>
                </a:solidFill>
                <a:latin typeface="Montserrat" pitchFamily="2" charset="0"/>
              </a:rPr>
              <a:t>When </a:t>
            </a:r>
            <a:r>
              <a:rPr lang="en-US" sz="3200">
                <a:solidFill>
                  <a:schemeClr val="accent4"/>
                </a:solidFill>
                <a:latin typeface="Montserrat" pitchFamily="2" charset="0"/>
              </a:rPr>
              <a:t>you</a:t>
            </a:r>
            <a:r>
              <a:rPr lang="en-US" sz="2400">
                <a:solidFill>
                  <a:schemeClr val="bg1"/>
                </a:solidFill>
                <a:latin typeface="Montserrat" pitchFamily="2" charset="0"/>
              </a:rPr>
              <a:t> had to work twice as hard.</a:t>
            </a:r>
          </a:p>
        </p:txBody>
      </p:sp>
      <p:sp>
        <p:nvSpPr>
          <p:cNvPr id="14" name="Text">
            <a:extLst>
              <a:ext uri="{FF2B5EF4-FFF2-40B4-BE49-F238E27FC236}">
                <a16:creationId xmlns:a16="http://schemas.microsoft.com/office/drawing/2014/main" id="{E6012ED7-913F-7561-5C09-4D5510077B63}"/>
              </a:ext>
            </a:extLst>
          </p:cNvPr>
          <p:cNvSpPr txBox="1"/>
          <p:nvPr/>
        </p:nvSpPr>
        <p:spPr>
          <a:xfrm>
            <a:off x="4847182" y="5294339"/>
            <a:ext cx="4201298" cy="746551"/>
          </a:xfrm>
          <a:prstGeom prst="rect">
            <a:avLst/>
          </a:prstGeom>
          <a:noFill/>
        </p:spPr>
        <p:txBody>
          <a:bodyPr wrap="square" rtlCol="0">
            <a:spAutoFit/>
          </a:bodyPr>
          <a:lstStyle/>
          <a:p>
            <a:pPr>
              <a:lnSpc>
                <a:spcPct val="130000"/>
              </a:lnSpc>
              <a:spcAft>
                <a:spcPts val="1200"/>
              </a:spcAft>
              <a:tabLst>
                <a:tab pos="0" algn="l"/>
                <a:tab pos="403265" algn="l"/>
              </a:tabLst>
            </a:pPr>
            <a:r>
              <a:rPr lang="en-US" sz="3600" dirty="0">
                <a:solidFill>
                  <a:schemeClr val="bg1"/>
                </a:solidFill>
                <a:latin typeface="Montserrat" pitchFamily="2" charset="0"/>
              </a:rPr>
              <a:t>That is their day</a:t>
            </a:r>
          </a:p>
        </p:txBody>
      </p:sp>
      <p:sp>
        <p:nvSpPr>
          <p:cNvPr id="16" name="Text">
            <a:extLst>
              <a:ext uri="{FF2B5EF4-FFF2-40B4-BE49-F238E27FC236}">
                <a16:creationId xmlns:a16="http://schemas.microsoft.com/office/drawing/2014/main" id="{E8D5B8A3-E80B-70FF-92C3-4D06FCAE17E5}"/>
              </a:ext>
            </a:extLst>
          </p:cNvPr>
          <p:cNvSpPr txBox="1"/>
          <p:nvPr/>
        </p:nvSpPr>
        <p:spPr>
          <a:xfrm>
            <a:off x="8596466" y="5169543"/>
            <a:ext cx="2792628" cy="891975"/>
          </a:xfrm>
          <a:prstGeom prst="rect">
            <a:avLst/>
          </a:prstGeom>
          <a:noFill/>
        </p:spPr>
        <p:txBody>
          <a:bodyPr wrap="square" rtlCol="0">
            <a:spAutoFit/>
          </a:bodyPr>
          <a:lstStyle/>
          <a:p>
            <a:pPr>
              <a:lnSpc>
                <a:spcPct val="130000"/>
              </a:lnSpc>
              <a:spcAft>
                <a:spcPts val="1200"/>
              </a:spcAft>
            </a:pPr>
            <a:r>
              <a:rPr lang="en-US" sz="4400">
                <a:solidFill>
                  <a:schemeClr val="accent4"/>
                </a:solidFill>
                <a:latin typeface="Montserrat" pitchFamily="2" charset="0"/>
              </a:rPr>
              <a:t>everyday</a:t>
            </a:r>
          </a:p>
        </p:txBody>
      </p:sp>
      <p:pic>
        <p:nvPicPr>
          <p:cNvPr id="13" name="Picture 12">
            <a:extLst>
              <a:ext uri="{FF2B5EF4-FFF2-40B4-BE49-F238E27FC236}">
                <a16:creationId xmlns:a16="http://schemas.microsoft.com/office/drawing/2014/main" id="{843BFB6A-6CB5-3657-D696-79D43A4693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357" y="2002536"/>
            <a:ext cx="3532013" cy="4855464"/>
          </a:xfrm>
          <a:prstGeom prst="rect">
            <a:avLst/>
          </a:prstGeom>
        </p:spPr>
      </p:pic>
      <p:pic>
        <p:nvPicPr>
          <p:cNvPr id="6" name="Picture 5">
            <a:extLst>
              <a:ext uri="{FF2B5EF4-FFF2-40B4-BE49-F238E27FC236}">
                <a16:creationId xmlns:a16="http://schemas.microsoft.com/office/drawing/2014/main" id="{1D32EC16-7FD0-2AE0-28DA-ABF6196D9A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0357" y="2001393"/>
            <a:ext cx="3533676" cy="4857750"/>
          </a:xfrm>
          <a:prstGeom prst="rect">
            <a:avLst/>
          </a:prstGeom>
        </p:spPr>
      </p:pic>
    </p:spTree>
    <p:extLst>
      <p:ext uri="{BB962C8B-B14F-4D97-AF65-F5344CB8AC3E}">
        <p14:creationId xmlns:p14="http://schemas.microsoft.com/office/powerpoint/2010/main" val="29771578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500"/>
                                        <p:tgtEl>
                                          <p:spTgt spid="7"/>
                                        </p:tgtEl>
                                      </p:cBhvr>
                                    </p:animEffect>
                                    <p:set>
                                      <p:cBhvr>
                                        <p:cTn id="7" dur="1" fill="hold">
                                          <p:stCondLst>
                                            <p:cond delay="1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2" presetClass="entr" presetSubtype="2" fill="hold" grpId="0" nodeType="afterEffect">
                                  <p:stCondLst>
                                    <p:cond delay="50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2" fill="hold" grpId="0" nodeType="afterEffect">
                                  <p:stCondLst>
                                    <p:cond delay="500"/>
                                  </p:stCondLst>
                                  <p:childTnLst>
                                    <p:set>
                                      <p:cBhvr>
                                        <p:cTn id="25" dur="1" fill="hold">
                                          <p:stCondLst>
                                            <p:cond delay="0"/>
                                          </p:stCondLst>
                                        </p:cTn>
                                        <p:tgtEl>
                                          <p:spTgt spid="11">
                                            <p:txEl>
                                              <p:pRg st="1" end="1"/>
                                            </p:txEl>
                                          </p:spTgt>
                                        </p:tgtEl>
                                        <p:attrNameLst>
                                          <p:attrName>style.visibility</p:attrName>
                                        </p:attrNameLst>
                                      </p:cBhvr>
                                      <p:to>
                                        <p:strVal val="visible"/>
                                      </p:to>
                                    </p:set>
                                    <p:anim calcmode="lin" valueType="num">
                                      <p:cBhvr additive="base">
                                        <p:cTn id="26"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2" fill="hold" grpId="0" nodeType="afterEffect">
                                  <p:stCondLst>
                                    <p:cond delay="50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additive="base">
                                        <p:cTn id="3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ID="2" presetClass="entr" presetSubtype="2" fill="hold" grpId="0" nodeType="afterEffect">
                                  <p:stCondLst>
                                    <p:cond delay="500"/>
                                  </p:stCondLst>
                                  <p:childTnLst>
                                    <p:set>
                                      <p:cBhvr>
                                        <p:cTn id="35" dur="1" fill="hold">
                                          <p:stCondLst>
                                            <p:cond delay="0"/>
                                          </p:stCondLst>
                                        </p:cTn>
                                        <p:tgtEl>
                                          <p:spTgt spid="14">
                                            <p:txEl>
                                              <p:pRg st="0" end="0"/>
                                            </p:txEl>
                                          </p:spTgt>
                                        </p:tgtEl>
                                        <p:attrNameLst>
                                          <p:attrName>style.visibility</p:attrName>
                                        </p:attrNameLst>
                                      </p:cBhvr>
                                      <p:to>
                                        <p:strVal val="visible"/>
                                      </p:to>
                                    </p:set>
                                    <p:anim calcmode="lin" valueType="num">
                                      <p:cBhvr additive="base">
                                        <p:cTn id="3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6000"/>
                            </p:stCondLst>
                            <p:childTnLst>
                              <p:par>
                                <p:cTn id="39" presetID="2" presetClass="entr" presetSubtype="2" fill="hold" grpId="0" nodeType="afterEffect">
                                  <p:stCondLst>
                                    <p:cond delay="500"/>
                                  </p:stCondLst>
                                  <p:childTnLst>
                                    <p:set>
                                      <p:cBhvr>
                                        <p:cTn id="40" dur="1" fill="hold">
                                          <p:stCondLst>
                                            <p:cond delay="0"/>
                                          </p:stCondLst>
                                        </p:cTn>
                                        <p:tgtEl>
                                          <p:spTgt spid="16">
                                            <p:txEl>
                                              <p:pRg st="0" end="0"/>
                                            </p:txEl>
                                          </p:spTgt>
                                        </p:tgtEl>
                                        <p:attrNameLst>
                                          <p:attrName>style.visibility</p:attrName>
                                        </p:attrNameLst>
                                      </p:cBhvr>
                                      <p:to>
                                        <p:strVal val="visible"/>
                                      </p:to>
                                    </p:set>
                                    <p:anim calcmode="lin" valueType="num">
                                      <p:cBhvr additive="base">
                                        <p:cTn id="41"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4" grpId="0" uiExpand="1" build="p"/>
      <p:bldP spid="1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1DAE-2555-F4A0-3482-13841E6175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E382C1-4F85-C151-02FE-88B6A2181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2392"/>
            <a:ext cx="12188952" cy="6862784"/>
          </a:xfrm>
          <a:prstGeom prst="rect">
            <a:avLst/>
          </a:prstGeom>
        </p:spPr>
      </p:pic>
      <p:pic>
        <p:nvPicPr>
          <p:cNvPr id="7" name="Picture 6">
            <a:extLst>
              <a:ext uri="{FF2B5EF4-FFF2-40B4-BE49-F238E27FC236}">
                <a16:creationId xmlns:a16="http://schemas.microsoft.com/office/drawing/2014/main" id="{ED3B0FD1-2179-25AD-4BD6-CF30775D4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 y="1633894"/>
            <a:ext cx="1195346" cy="741498"/>
          </a:xfrm>
          <a:prstGeom prst="rect">
            <a:avLst/>
          </a:prstGeom>
        </p:spPr>
      </p:pic>
      <p:sp>
        <p:nvSpPr>
          <p:cNvPr id="8" name="TextBox 7">
            <a:extLst>
              <a:ext uri="{FF2B5EF4-FFF2-40B4-BE49-F238E27FC236}">
                <a16:creationId xmlns:a16="http://schemas.microsoft.com/office/drawing/2014/main" id="{234D3565-CC09-8CA0-DD67-7B3F778D38DF}"/>
              </a:ext>
            </a:extLst>
          </p:cNvPr>
          <p:cNvSpPr txBox="1"/>
          <p:nvPr/>
        </p:nvSpPr>
        <p:spPr>
          <a:xfrm>
            <a:off x="834887" y="786274"/>
            <a:ext cx="1611339" cy="584775"/>
          </a:xfrm>
          <a:prstGeom prst="rect">
            <a:avLst/>
          </a:prstGeom>
          <a:noFill/>
        </p:spPr>
        <p:txBody>
          <a:bodyPr wrap="none" rtlCol="0">
            <a:spAutoFit/>
          </a:bodyPr>
          <a:lstStyle/>
          <a:p>
            <a:r>
              <a:rPr lang="en-US" sz="3200">
                <a:solidFill>
                  <a:schemeClr val="bg2"/>
                </a:solidFill>
                <a:latin typeface="+mj-lt"/>
              </a:rPr>
              <a:t>FACULTY</a:t>
            </a:r>
          </a:p>
        </p:txBody>
      </p:sp>
      <p:sp>
        <p:nvSpPr>
          <p:cNvPr id="10" name="TextBox 9">
            <a:extLst>
              <a:ext uri="{FF2B5EF4-FFF2-40B4-BE49-F238E27FC236}">
                <a16:creationId xmlns:a16="http://schemas.microsoft.com/office/drawing/2014/main" id="{654CC513-2340-5B98-046D-E903633A4830}"/>
              </a:ext>
            </a:extLst>
          </p:cNvPr>
          <p:cNvSpPr txBox="1"/>
          <p:nvPr/>
        </p:nvSpPr>
        <p:spPr>
          <a:xfrm>
            <a:off x="850789" y="1212640"/>
            <a:ext cx="1154868" cy="584775"/>
          </a:xfrm>
          <a:prstGeom prst="rect">
            <a:avLst/>
          </a:prstGeom>
          <a:noFill/>
        </p:spPr>
        <p:txBody>
          <a:bodyPr wrap="none" rtlCol="0">
            <a:spAutoFit/>
          </a:bodyPr>
          <a:lstStyle/>
          <a:p>
            <a:r>
              <a:rPr lang="en-US" sz="3200">
                <a:solidFill>
                  <a:schemeClr val="bg2"/>
                </a:solidFill>
                <a:latin typeface="+mj-lt"/>
              </a:rPr>
              <a:t>STAFF</a:t>
            </a:r>
          </a:p>
        </p:txBody>
      </p:sp>
      <p:sp>
        <p:nvSpPr>
          <p:cNvPr id="11" name="TextBox 10">
            <a:extLst>
              <a:ext uri="{FF2B5EF4-FFF2-40B4-BE49-F238E27FC236}">
                <a16:creationId xmlns:a16="http://schemas.microsoft.com/office/drawing/2014/main" id="{05E7C14A-1F39-6994-E7D2-036AAED3DFFE}"/>
              </a:ext>
            </a:extLst>
          </p:cNvPr>
          <p:cNvSpPr txBox="1"/>
          <p:nvPr/>
        </p:nvSpPr>
        <p:spPr>
          <a:xfrm>
            <a:off x="850789" y="1542978"/>
            <a:ext cx="3143681" cy="923330"/>
          </a:xfrm>
          <a:prstGeom prst="rect">
            <a:avLst/>
          </a:prstGeom>
          <a:noFill/>
        </p:spPr>
        <p:txBody>
          <a:bodyPr wrap="none" rtlCol="0">
            <a:spAutoFit/>
          </a:bodyPr>
          <a:lstStyle/>
          <a:p>
            <a:r>
              <a:rPr lang="en-US" sz="5400">
                <a:solidFill>
                  <a:schemeClr val="bg1"/>
                </a:solidFill>
                <a:latin typeface="+mj-lt"/>
              </a:rPr>
              <a:t>STUDENTS</a:t>
            </a:r>
          </a:p>
        </p:txBody>
      </p:sp>
      <p:pic>
        <p:nvPicPr>
          <p:cNvPr id="15" name="Graphic 14" hidden="1">
            <a:extLst>
              <a:ext uri="{FF2B5EF4-FFF2-40B4-BE49-F238E27FC236}">
                <a16:creationId xmlns:a16="http://schemas.microsoft.com/office/drawing/2014/main" id="{DE11C374-170A-112B-36C9-E39A6E8EC6F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0800000">
            <a:off x="5932997" y="580445"/>
            <a:ext cx="6277554" cy="6277554"/>
          </a:xfrm>
          <a:prstGeom prst="rect">
            <a:avLst/>
          </a:prstGeom>
        </p:spPr>
      </p:pic>
      <p:sp>
        <p:nvSpPr>
          <p:cNvPr id="16" name="Rectangle 15">
            <a:extLst>
              <a:ext uri="{FF2B5EF4-FFF2-40B4-BE49-F238E27FC236}">
                <a16:creationId xmlns:a16="http://schemas.microsoft.com/office/drawing/2014/main" id="{AE077055-E7B2-908D-BE23-B41A2AB49F16}"/>
              </a:ext>
            </a:extLst>
          </p:cNvPr>
          <p:cNvSpPr/>
          <p:nvPr/>
        </p:nvSpPr>
        <p:spPr>
          <a:xfrm>
            <a:off x="1" y="3289630"/>
            <a:ext cx="9915524" cy="2573910"/>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05840" tIns="182880" rIns="3566160" bIns="182880" rtlCol="0" anchor="ctr">
            <a:spAutoFit/>
          </a:bodyPr>
          <a:lstStyle/>
          <a:p>
            <a:pPr>
              <a:lnSpc>
                <a:spcPct val="130000"/>
              </a:lnSpc>
              <a:spcAft>
                <a:spcPts val="600"/>
              </a:spcAft>
            </a:pPr>
            <a:r>
              <a:rPr lang="en-US" b="1" dirty="0">
                <a:solidFill>
                  <a:schemeClr val="tx2"/>
                </a:solidFill>
              </a:rPr>
              <a:t>Neurodivergent students:</a:t>
            </a:r>
            <a:r>
              <a:rPr lang="en-US" dirty="0">
                <a:solidFill>
                  <a:schemeClr val="tx2"/>
                </a:solidFill>
              </a:rPr>
              <a:t> </a:t>
            </a:r>
            <a:br>
              <a:rPr lang="en-US" dirty="0">
                <a:solidFill>
                  <a:schemeClr val="tx2"/>
                </a:solidFill>
              </a:rPr>
            </a:br>
            <a:r>
              <a:rPr lang="en-US" dirty="0">
                <a:solidFill>
                  <a:schemeClr val="tx2"/>
                </a:solidFill>
              </a:rPr>
              <a:t>We want to hear from you. Lead panels. </a:t>
            </a:r>
            <a:br>
              <a:rPr lang="en-US" dirty="0">
                <a:solidFill>
                  <a:schemeClr val="tx2"/>
                </a:solidFill>
              </a:rPr>
            </a:br>
            <a:r>
              <a:rPr lang="en-US" dirty="0">
                <a:solidFill>
                  <a:schemeClr val="tx2"/>
                </a:solidFill>
              </a:rPr>
              <a:t>Shape policies. Tell us what you need.</a:t>
            </a:r>
          </a:p>
          <a:p>
            <a:pPr>
              <a:lnSpc>
                <a:spcPct val="130000"/>
              </a:lnSpc>
              <a:spcAft>
                <a:spcPts val="600"/>
              </a:spcAft>
            </a:pPr>
            <a:r>
              <a:rPr lang="en-US" b="1" dirty="0">
                <a:solidFill>
                  <a:schemeClr val="tx2"/>
                </a:solidFill>
              </a:rPr>
              <a:t>All students benefit:</a:t>
            </a:r>
            <a:r>
              <a:rPr lang="en-US" dirty="0">
                <a:solidFill>
                  <a:schemeClr val="tx2"/>
                </a:solidFill>
              </a:rPr>
              <a:t> </a:t>
            </a:r>
            <a:br>
              <a:rPr lang="en-US" dirty="0">
                <a:solidFill>
                  <a:schemeClr val="tx2"/>
                </a:solidFill>
              </a:rPr>
            </a:br>
            <a:r>
              <a:rPr lang="en-US" dirty="0">
                <a:solidFill>
                  <a:schemeClr val="tx2"/>
                </a:solidFill>
              </a:rPr>
              <a:t>Clearer communication. Better spaces. Flexible learning.</a:t>
            </a:r>
          </a:p>
        </p:txBody>
      </p:sp>
      <p:pic>
        <p:nvPicPr>
          <p:cNvPr id="17" name="Graphic 16">
            <a:extLst>
              <a:ext uri="{FF2B5EF4-FFF2-40B4-BE49-F238E27FC236}">
                <a16:creationId xmlns:a16="http://schemas.microsoft.com/office/drawing/2014/main" id="{8C29D313-247B-7481-338F-F225378FEE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0800000">
            <a:off x="5932997" y="580445"/>
            <a:ext cx="6277554" cy="6277554"/>
          </a:xfrm>
          <a:prstGeom prst="rect">
            <a:avLst/>
          </a:prstGeom>
        </p:spPr>
      </p:pic>
      <p:sp>
        <p:nvSpPr>
          <p:cNvPr id="14" name="Rectangle 13">
            <a:extLst>
              <a:ext uri="{FF2B5EF4-FFF2-40B4-BE49-F238E27FC236}">
                <a16:creationId xmlns:a16="http://schemas.microsoft.com/office/drawing/2014/main" id="{3741F8B8-3000-D9F5-4C09-6DCDA9494D84}"/>
              </a:ext>
            </a:extLst>
          </p:cNvPr>
          <p:cNvSpPr/>
          <p:nvPr/>
        </p:nvSpPr>
        <p:spPr>
          <a:xfrm>
            <a:off x="6515100" y="1244502"/>
            <a:ext cx="5675376" cy="8376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Ins="1005840" rtlCol="0" anchor="ctr"/>
          <a:lstStyle/>
          <a:p>
            <a:pPr algn="r"/>
            <a:r>
              <a:rPr lang="en-US"/>
              <a:t>You chose LCC to belong. </a:t>
            </a:r>
            <a:br>
              <a:rPr lang="en-US"/>
            </a:br>
            <a:r>
              <a:rPr lang="en-US"/>
              <a:t>We want to make sure you were right.</a:t>
            </a:r>
          </a:p>
        </p:txBody>
      </p:sp>
      <p:pic>
        <p:nvPicPr>
          <p:cNvPr id="3" name="Picture 2">
            <a:extLst>
              <a:ext uri="{FF2B5EF4-FFF2-40B4-BE49-F238E27FC236}">
                <a16:creationId xmlns:a16="http://schemas.microsoft.com/office/drawing/2014/main" id="{02BC83B6-1397-4424-6922-27E5BED348C9}"/>
              </a:ext>
            </a:extLst>
          </p:cNvPr>
          <p:cNvPicPr>
            <a:picLocks noChangeAspect="1"/>
          </p:cNvPicPr>
          <p:nvPr/>
        </p:nvPicPr>
        <p:blipFill>
          <a:blip r:embed="rId6">
            <a:extLst>
              <a:ext uri="{28A0092B-C50C-407E-A947-70E740481C1C}">
                <a14:useLocalDpi xmlns:a14="http://schemas.microsoft.com/office/drawing/2010/main" val="0"/>
              </a:ext>
            </a:extLst>
          </a:blip>
          <a:srcRect l="3566" b="14504"/>
          <a:stretch>
            <a:fillRect/>
          </a:stretch>
        </p:blipFill>
        <p:spPr>
          <a:xfrm>
            <a:off x="6515099" y="2082105"/>
            <a:ext cx="6404363" cy="3785295"/>
          </a:xfrm>
          <a:prstGeom prst="rect">
            <a:avLst/>
          </a:prstGeom>
        </p:spPr>
      </p:pic>
    </p:spTree>
    <p:extLst>
      <p:ext uri="{BB962C8B-B14F-4D97-AF65-F5344CB8AC3E}">
        <p14:creationId xmlns:p14="http://schemas.microsoft.com/office/powerpoint/2010/main" val="8622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0F85C18-A2A9-5FFA-7FA2-1D6EF5DB2A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0461" y="563558"/>
            <a:ext cx="1536719" cy="874515"/>
          </a:xfrm>
          <a:prstGeom prst="rect">
            <a:avLst/>
          </a:prstGeom>
        </p:spPr>
      </p:pic>
      <p:sp>
        <p:nvSpPr>
          <p:cNvPr id="4" name="TextBox 3">
            <a:extLst>
              <a:ext uri="{FF2B5EF4-FFF2-40B4-BE49-F238E27FC236}">
                <a16:creationId xmlns:a16="http://schemas.microsoft.com/office/drawing/2014/main" id="{67729866-CF6A-2B38-8729-CFAF2721C4EB}"/>
              </a:ext>
            </a:extLst>
          </p:cNvPr>
          <p:cNvSpPr txBox="1"/>
          <p:nvPr/>
        </p:nvSpPr>
        <p:spPr>
          <a:xfrm>
            <a:off x="874643" y="747425"/>
            <a:ext cx="5834418" cy="769441"/>
          </a:xfrm>
          <a:prstGeom prst="rect">
            <a:avLst/>
          </a:prstGeom>
          <a:noFill/>
        </p:spPr>
        <p:txBody>
          <a:bodyPr wrap="none" rtlCol="0">
            <a:spAutoFit/>
          </a:bodyPr>
          <a:lstStyle/>
          <a:p>
            <a:r>
              <a:rPr lang="en-US" sz="4400">
                <a:solidFill>
                  <a:schemeClr val="bg1"/>
                </a:solidFill>
                <a:latin typeface="+mj-lt"/>
              </a:rPr>
              <a:t>ADDRESSING CONCERNS</a:t>
            </a:r>
          </a:p>
        </p:txBody>
      </p:sp>
      <p:pic>
        <p:nvPicPr>
          <p:cNvPr id="8" name="Picture 7">
            <a:extLst>
              <a:ext uri="{FF2B5EF4-FFF2-40B4-BE49-F238E27FC236}">
                <a16:creationId xmlns:a16="http://schemas.microsoft.com/office/drawing/2014/main" id="{A4E313EE-6254-CA34-46C1-AD67C3CBA67E}"/>
              </a:ext>
            </a:extLst>
          </p:cNvPr>
          <p:cNvPicPr>
            <a:picLocks/>
          </p:cNvPicPr>
          <p:nvPr/>
        </p:nvPicPr>
        <p:blipFill>
          <a:blip r:embed="rId4">
            <a:alphaModFix amt="35000"/>
            <a:extLst>
              <a:ext uri="{28A0092B-C50C-407E-A947-70E740481C1C}">
                <a14:useLocalDpi xmlns:a14="http://schemas.microsoft.com/office/drawing/2010/main" val="0"/>
              </a:ext>
            </a:extLst>
          </a:blip>
          <a:stretch>
            <a:fillRect/>
          </a:stretch>
        </p:blipFill>
        <p:spPr>
          <a:xfrm>
            <a:off x="4347743" y="1772295"/>
            <a:ext cx="35396" cy="4663440"/>
          </a:xfrm>
          <a:prstGeom prst="rect">
            <a:avLst/>
          </a:prstGeom>
        </p:spPr>
      </p:pic>
      <p:pic>
        <p:nvPicPr>
          <p:cNvPr id="9" name="Picture 8">
            <a:extLst>
              <a:ext uri="{FF2B5EF4-FFF2-40B4-BE49-F238E27FC236}">
                <a16:creationId xmlns:a16="http://schemas.microsoft.com/office/drawing/2014/main" id="{59B94020-079C-7023-6E9F-9B058958F720}"/>
              </a:ext>
            </a:extLst>
          </p:cNvPr>
          <p:cNvPicPr>
            <a:picLocks/>
          </p:cNvPicPr>
          <p:nvPr/>
        </p:nvPicPr>
        <p:blipFill>
          <a:blip r:embed="rId4">
            <a:alphaModFix amt="35000"/>
            <a:extLst>
              <a:ext uri="{28A0092B-C50C-407E-A947-70E740481C1C}">
                <a14:useLocalDpi xmlns:a14="http://schemas.microsoft.com/office/drawing/2010/main" val="0"/>
              </a:ext>
            </a:extLst>
          </a:blip>
          <a:stretch>
            <a:fillRect/>
          </a:stretch>
        </p:blipFill>
        <p:spPr>
          <a:xfrm>
            <a:off x="7808861" y="1772295"/>
            <a:ext cx="35396" cy="4663440"/>
          </a:xfrm>
          <a:prstGeom prst="rect">
            <a:avLst/>
          </a:prstGeom>
        </p:spPr>
      </p:pic>
      <p:grpSp>
        <p:nvGrpSpPr>
          <p:cNvPr id="35" name="Group 34">
            <a:extLst>
              <a:ext uri="{FF2B5EF4-FFF2-40B4-BE49-F238E27FC236}">
                <a16:creationId xmlns:a16="http://schemas.microsoft.com/office/drawing/2014/main" id="{5F9CEECA-1F2A-D803-D5D6-443C1BCC7089}"/>
              </a:ext>
            </a:extLst>
          </p:cNvPr>
          <p:cNvGrpSpPr/>
          <p:nvPr/>
        </p:nvGrpSpPr>
        <p:grpSpPr>
          <a:xfrm>
            <a:off x="1116234" y="2057401"/>
            <a:ext cx="3078981" cy="4237041"/>
            <a:chOff x="1116234" y="2057401"/>
            <a:chExt cx="3078981" cy="4237041"/>
          </a:xfrm>
        </p:grpSpPr>
        <p:pic>
          <p:nvPicPr>
            <p:cNvPr id="34" name="Picture 33">
              <a:extLst>
                <a:ext uri="{FF2B5EF4-FFF2-40B4-BE49-F238E27FC236}">
                  <a16:creationId xmlns:a16="http://schemas.microsoft.com/office/drawing/2014/main" id="{801F7C94-A3A7-3227-D187-4926277BD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234" y="2057401"/>
              <a:ext cx="3078981" cy="4237041"/>
            </a:xfrm>
            <a:prstGeom prst="rect">
              <a:avLst/>
            </a:prstGeom>
          </p:spPr>
        </p:pic>
        <p:pic>
          <p:nvPicPr>
            <p:cNvPr id="11" name="Picture 10">
              <a:extLst>
                <a:ext uri="{FF2B5EF4-FFF2-40B4-BE49-F238E27FC236}">
                  <a16:creationId xmlns:a16="http://schemas.microsoft.com/office/drawing/2014/main" id="{77D0EB93-2039-92D1-0131-D43009153C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579" y="2527633"/>
              <a:ext cx="1489585" cy="1064868"/>
            </a:xfrm>
            <a:prstGeom prst="rect">
              <a:avLst/>
            </a:prstGeom>
          </p:spPr>
        </p:pic>
        <p:sp>
          <p:nvSpPr>
            <p:cNvPr id="23" name="TextBox 22">
              <a:extLst>
                <a:ext uri="{FF2B5EF4-FFF2-40B4-BE49-F238E27FC236}">
                  <a16:creationId xmlns:a16="http://schemas.microsoft.com/office/drawing/2014/main" id="{8D3373AE-949D-47E4-4884-9F349AC15DBC}"/>
                </a:ext>
              </a:extLst>
            </p:cNvPr>
            <p:cNvSpPr txBox="1"/>
            <p:nvPr/>
          </p:nvSpPr>
          <p:spPr>
            <a:xfrm>
              <a:off x="1293558" y="3927418"/>
              <a:ext cx="2547492" cy="830997"/>
            </a:xfrm>
            <a:prstGeom prst="rect">
              <a:avLst/>
            </a:prstGeom>
            <a:noFill/>
          </p:spPr>
          <p:txBody>
            <a:bodyPr wrap="none" rtlCol="0">
              <a:spAutoFit/>
            </a:bodyPr>
            <a:lstStyle/>
            <a:p>
              <a:r>
                <a:rPr lang="en-US" sz="2400">
                  <a:solidFill>
                    <a:schemeClr val="bg1"/>
                  </a:solidFill>
                </a:rPr>
                <a:t>Will training</a:t>
              </a:r>
              <a:br>
                <a:rPr lang="en-US" sz="2400">
                  <a:solidFill>
                    <a:schemeClr val="bg1"/>
                  </a:solidFill>
                </a:rPr>
              </a:br>
              <a:r>
                <a:rPr lang="en-US" sz="2400">
                  <a:solidFill>
                    <a:schemeClr val="bg1"/>
                  </a:solidFill>
                </a:rPr>
                <a:t>be mandatory?</a:t>
              </a:r>
            </a:p>
          </p:txBody>
        </p:sp>
        <p:sp>
          <p:nvSpPr>
            <p:cNvPr id="27" name="TextBox 26">
              <a:extLst>
                <a:ext uri="{FF2B5EF4-FFF2-40B4-BE49-F238E27FC236}">
                  <a16:creationId xmlns:a16="http://schemas.microsoft.com/office/drawing/2014/main" id="{7C03CB6A-C14D-4240-0A1C-DFBE85DC3A36}"/>
                </a:ext>
              </a:extLst>
            </p:cNvPr>
            <p:cNvSpPr txBox="1"/>
            <p:nvPr/>
          </p:nvSpPr>
          <p:spPr>
            <a:xfrm>
              <a:off x="1293558" y="4834952"/>
              <a:ext cx="2608744" cy="1140184"/>
            </a:xfrm>
            <a:prstGeom prst="rect">
              <a:avLst/>
            </a:prstGeom>
            <a:noFill/>
          </p:spPr>
          <p:txBody>
            <a:bodyPr wrap="square" rtlCol="0">
              <a:spAutoFit/>
            </a:bodyPr>
            <a:lstStyle/>
            <a:p>
              <a:pPr>
                <a:lnSpc>
                  <a:spcPct val="130000"/>
                </a:lnSpc>
                <a:spcAft>
                  <a:spcPts val="600"/>
                </a:spcAft>
              </a:pPr>
              <a:r>
                <a:rPr lang="en-US">
                  <a:solidFill>
                    <a:schemeClr val="bg1"/>
                  </a:solidFill>
                </a:rPr>
                <a:t>No</a:t>
              </a:r>
            </a:p>
            <a:p>
              <a:pPr>
                <a:lnSpc>
                  <a:spcPct val="130000"/>
                </a:lnSpc>
                <a:spcAft>
                  <a:spcPts val="600"/>
                </a:spcAft>
              </a:pPr>
              <a:r>
                <a:rPr lang="en-US" sz="1600">
                  <a:solidFill>
                    <a:schemeClr val="bg1"/>
                  </a:solidFill>
                </a:rPr>
                <a:t>Integrated professional</a:t>
              </a:r>
              <a:br>
                <a:rPr lang="en-US" sz="1600">
                  <a:solidFill>
                    <a:schemeClr val="bg1"/>
                  </a:solidFill>
                </a:rPr>
              </a:br>
              <a:r>
                <a:rPr lang="en-US" sz="1600">
                  <a:solidFill>
                    <a:schemeClr val="bg1"/>
                  </a:solidFill>
                </a:rPr>
                <a:t>development instead.</a:t>
              </a:r>
            </a:p>
          </p:txBody>
        </p:sp>
      </p:grpSp>
      <p:grpSp>
        <p:nvGrpSpPr>
          <p:cNvPr id="36" name="Group 35">
            <a:extLst>
              <a:ext uri="{FF2B5EF4-FFF2-40B4-BE49-F238E27FC236}">
                <a16:creationId xmlns:a16="http://schemas.microsoft.com/office/drawing/2014/main" id="{D5AE64AE-B31E-4E2D-5E08-590E4A46BCC1}"/>
              </a:ext>
            </a:extLst>
          </p:cNvPr>
          <p:cNvGrpSpPr/>
          <p:nvPr/>
        </p:nvGrpSpPr>
        <p:grpSpPr>
          <a:xfrm>
            <a:off x="4562773" y="2057401"/>
            <a:ext cx="3078981" cy="4237041"/>
            <a:chOff x="4562773" y="2057401"/>
            <a:chExt cx="3078981" cy="4237041"/>
          </a:xfrm>
        </p:grpSpPr>
        <p:pic>
          <p:nvPicPr>
            <p:cNvPr id="32" name="Picture 31">
              <a:extLst>
                <a:ext uri="{FF2B5EF4-FFF2-40B4-BE49-F238E27FC236}">
                  <a16:creationId xmlns:a16="http://schemas.microsoft.com/office/drawing/2014/main" id="{62248921-24C5-D8FB-6E17-E44A8800D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773" y="2057401"/>
              <a:ext cx="3078981" cy="4237041"/>
            </a:xfrm>
            <a:prstGeom prst="rect">
              <a:avLst/>
            </a:prstGeom>
          </p:spPr>
        </p:pic>
        <p:pic>
          <p:nvPicPr>
            <p:cNvPr id="13" name="Picture 12">
              <a:extLst>
                <a:ext uri="{FF2B5EF4-FFF2-40B4-BE49-F238E27FC236}">
                  <a16:creationId xmlns:a16="http://schemas.microsoft.com/office/drawing/2014/main" id="{8AAF5015-D012-9D5A-D330-357D4B5B1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5121" y="2528786"/>
              <a:ext cx="1119567" cy="1063898"/>
            </a:xfrm>
            <a:prstGeom prst="rect">
              <a:avLst/>
            </a:prstGeom>
          </p:spPr>
        </p:pic>
        <p:sp>
          <p:nvSpPr>
            <p:cNvPr id="18" name="TextBox 17">
              <a:extLst>
                <a:ext uri="{FF2B5EF4-FFF2-40B4-BE49-F238E27FC236}">
                  <a16:creationId xmlns:a16="http://schemas.microsoft.com/office/drawing/2014/main" id="{2295B9FA-7397-F56F-11AE-7EB1161B3CE9}"/>
                </a:ext>
              </a:extLst>
            </p:cNvPr>
            <p:cNvSpPr txBox="1"/>
            <p:nvPr/>
          </p:nvSpPr>
          <p:spPr>
            <a:xfrm>
              <a:off x="4754676" y="3927418"/>
              <a:ext cx="2451312" cy="830997"/>
            </a:xfrm>
            <a:prstGeom prst="rect">
              <a:avLst/>
            </a:prstGeom>
            <a:noFill/>
          </p:spPr>
          <p:txBody>
            <a:bodyPr wrap="none" rtlCol="0">
              <a:spAutoFit/>
            </a:bodyPr>
            <a:lstStyle/>
            <a:p>
              <a:r>
                <a:rPr lang="en-US" sz="2400">
                  <a:solidFill>
                    <a:schemeClr val="bg1"/>
                  </a:solidFill>
                </a:rPr>
                <a:t>Do we have</a:t>
              </a:r>
              <a:br>
                <a:rPr lang="en-US" sz="2400">
                  <a:solidFill>
                    <a:schemeClr val="bg1"/>
                  </a:solidFill>
                </a:rPr>
              </a:br>
              <a:r>
                <a:rPr lang="en-US" sz="2400">
                  <a:solidFill>
                    <a:schemeClr val="bg1"/>
                  </a:solidFill>
                </a:rPr>
                <a:t>the resources?</a:t>
              </a:r>
            </a:p>
          </p:txBody>
        </p:sp>
        <p:sp>
          <p:nvSpPr>
            <p:cNvPr id="28" name="TextBox 27">
              <a:extLst>
                <a:ext uri="{FF2B5EF4-FFF2-40B4-BE49-F238E27FC236}">
                  <a16:creationId xmlns:a16="http://schemas.microsoft.com/office/drawing/2014/main" id="{60E90532-95A4-8E10-E598-F7D16600E740}"/>
                </a:ext>
              </a:extLst>
            </p:cNvPr>
            <p:cNvSpPr txBox="1"/>
            <p:nvPr/>
          </p:nvSpPr>
          <p:spPr>
            <a:xfrm>
              <a:off x="4754676" y="4834952"/>
              <a:ext cx="2608744" cy="1140184"/>
            </a:xfrm>
            <a:prstGeom prst="rect">
              <a:avLst/>
            </a:prstGeom>
            <a:noFill/>
          </p:spPr>
          <p:txBody>
            <a:bodyPr wrap="square" rtlCol="0">
              <a:spAutoFit/>
            </a:bodyPr>
            <a:lstStyle/>
            <a:p>
              <a:pPr>
                <a:lnSpc>
                  <a:spcPct val="130000"/>
                </a:lnSpc>
                <a:spcAft>
                  <a:spcPts val="600"/>
                </a:spcAft>
              </a:pPr>
              <a:r>
                <a:rPr lang="en-US">
                  <a:solidFill>
                    <a:schemeClr val="bg1"/>
                  </a:solidFill>
                </a:rPr>
                <a:t>Yes</a:t>
              </a:r>
            </a:p>
            <a:p>
              <a:pPr>
                <a:lnSpc>
                  <a:spcPct val="130000"/>
                </a:lnSpc>
                <a:spcAft>
                  <a:spcPts val="600"/>
                </a:spcAft>
              </a:pPr>
              <a:r>
                <a:rPr lang="en-US" sz="1600">
                  <a:solidFill>
                    <a:schemeClr val="bg1"/>
                  </a:solidFill>
                </a:rPr>
                <a:t>Costs vary, with many low- or no-cost options.</a:t>
              </a:r>
              <a:endParaRPr lang="en-US" sz="1600">
                <a:solidFill>
                  <a:schemeClr val="bg1"/>
                </a:solidFill>
                <a:effectLst/>
              </a:endParaRPr>
            </a:p>
          </p:txBody>
        </p:sp>
      </p:grpSp>
      <p:grpSp>
        <p:nvGrpSpPr>
          <p:cNvPr id="37" name="Group 36">
            <a:extLst>
              <a:ext uri="{FF2B5EF4-FFF2-40B4-BE49-F238E27FC236}">
                <a16:creationId xmlns:a16="http://schemas.microsoft.com/office/drawing/2014/main" id="{E969917A-58C9-705F-A626-4942C8888D4A}"/>
              </a:ext>
            </a:extLst>
          </p:cNvPr>
          <p:cNvGrpSpPr/>
          <p:nvPr/>
        </p:nvGrpSpPr>
        <p:grpSpPr>
          <a:xfrm>
            <a:off x="8025936" y="2057401"/>
            <a:ext cx="3078981" cy="4237041"/>
            <a:chOff x="8025936" y="2057401"/>
            <a:chExt cx="3078981" cy="4237041"/>
          </a:xfrm>
        </p:grpSpPr>
        <p:pic>
          <p:nvPicPr>
            <p:cNvPr id="33" name="Picture 32">
              <a:extLst>
                <a:ext uri="{FF2B5EF4-FFF2-40B4-BE49-F238E27FC236}">
                  <a16:creationId xmlns:a16="http://schemas.microsoft.com/office/drawing/2014/main" id="{8E5461C0-C39E-96A3-8150-A3BFFF6AA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936" y="2057401"/>
              <a:ext cx="3078981" cy="4237041"/>
            </a:xfrm>
            <a:prstGeom prst="rect">
              <a:avLst/>
            </a:prstGeom>
          </p:spPr>
        </p:pic>
        <p:pic>
          <p:nvPicPr>
            <p:cNvPr id="15" name="Picture 14">
              <a:extLst>
                <a:ext uri="{FF2B5EF4-FFF2-40B4-BE49-F238E27FC236}">
                  <a16:creationId xmlns:a16="http://schemas.microsoft.com/office/drawing/2014/main" id="{060BC92B-50EC-CDEC-8663-FED7C8B3F7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2445" y="2535583"/>
              <a:ext cx="1051960" cy="1064868"/>
            </a:xfrm>
            <a:prstGeom prst="rect">
              <a:avLst/>
            </a:prstGeom>
          </p:spPr>
        </p:pic>
        <p:sp>
          <p:nvSpPr>
            <p:cNvPr id="25" name="TextBox 24">
              <a:extLst>
                <a:ext uri="{FF2B5EF4-FFF2-40B4-BE49-F238E27FC236}">
                  <a16:creationId xmlns:a16="http://schemas.microsoft.com/office/drawing/2014/main" id="{34BBFD2D-4410-941A-3F28-F0055730FC35}"/>
                </a:ext>
              </a:extLst>
            </p:cNvPr>
            <p:cNvSpPr txBox="1"/>
            <p:nvPr/>
          </p:nvSpPr>
          <p:spPr>
            <a:xfrm>
              <a:off x="8223214" y="3927418"/>
              <a:ext cx="2569934" cy="830997"/>
            </a:xfrm>
            <a:prstGeom prst="rect">
              <a:avLst/>
            </a:prstGeom>
            <a:noFill/>
          </p:spPr>
          <p:txBody>
            <a:bodyPr wrap="none" rtlCol="0">
              <a:spAutoFit/>
            </a:bodyPr>
            <a:lstStyle/>
            <a:p>
              <a:r>
                <a:rPr lang="en-US" sz="2400">
                  <a:solidFill>
                    <a:schemeClr val="bg1"/>
                  </a:solidFill>
                </a:rPr>
                <a:t>Will students</a:t>
              </a:r>
              <a:br>
                <a:rPr lang="en-US" sz="2400">
                  <a:solidFill>
                    <a:schemeClr val="bg1"/>
                  </a:solidFill>
                </a:rPr>
              </a:br>
              <a:r>
                <a:rPr lang="en-US" sz="2400">
                  <a:solidFill>
                    <a:schemeClr val="bg1"/>
                  </a:solidFill>
                </a:rPr>
                <a:t>be singled out?</a:t>
              </a:r>
            </a:p>
          </p:txBody>
        </p:sp>
        <p:sp>
          <p:nvSpPr>
            <p:cNvPr id="29" name="TextBox 28">
              <a:extLst>
                <a:ext uri="{FF2B5EF4-FFF2-40B4-BE49-F238E27FC236}">
                  <a16:creationId xmlns:a16="http://schemas.microsoft.com/office/drawing/2014/main" id="{745E316B-0EDF-2E16-E905-88FD86925E22}"/>
                </a:ext>
              </a:extLst>
            </p:cNvPr>
            <p:cNvSpPr txBox="1"/>
            <p:nvPr/>
          </p:nvSpPr>
          <p:spPr>
            <a:xfrm>
              <a:off x="8223214" y="4834952"/>
              <a:ext cx="2775150" cy="1140184"/>
            </a:xfrm>
            <a:prstGeom prst="rect">
              <a:avLst/>
            </a:prstGeom>
            <a:noFill/>
          </p:spPr>
          <p:txBody>
            <a:bodyPr wrap="square" rtlCol="0">
              <a:spAutoFit/>
            </a:bodyPr>
            <a:lstStyle/>
            <a:p>
              <a:pPr>
                <a:lnSpc>
                  <a:spcPct val="130000"/>
                </a:lnSpc>
                <a:spcAft>
                  <a:spcPts val="600"/>
                </a:spcAft>
              </a:pPr>
              <a:r>
                <a:rPr lang="en-US">
                  <a:solidFill>
                    <a:schemeClr val="bg1"/>
                  </a:solidFill>
                </a:rPr>
                <a:t>No</a:t>
              </a:r>
            </a:p>
            <a:p>
              <a:pPr>
                <a:lnSpc>
                  <a:spcPct val="130000"/>
                </a:lnSpc>
                <a:spcAft>
                  <a:spcPts val="600"/>
                </a:spcAft>
              </a:pPr>
              <a:r>
                <a:rPr lang="en-US" sz="1600">
                  <a:solidFill>
                    <a:schemeClr val="bg1"/>
                  </a:solidFill>
                </a:rPr>
                <a:t>Universal design benefits everyone equally.</a:t>
              </a:r>
              <a:endParaRPr lang="en-US" sz="1600">
                <a:solidFill>
                  <a:schemeClr val="bg1"/>
                </a:solidFill>
                <a:effectLst/>
              </a:endParaRPr>
            </a:p>
          </p:txBody>
        </p:sp>
      </p:grpSp>
    </p:spTree>
    <p:extLst>
      <p:ext uri="{BB962C8B-B14F-4D97-AF65-F5344CB8AC3E}">
        <p14:creationId xmlns:p14="http://schemas.microsoft.com/office/powerpoint/2010/main" val="145287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75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750"/>
                            </p:stCondLst>
                            <p:childTnLst>
                              <p:par>
                                <p:cTn id="25" presetID="42" presetClass="entr" presetSubtype="0" fill="hold" nodeType="afterEffect">
                                  <p:stCondLst>
                                    <p:cond delay="7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75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9E4FC9E-5D44-77BC-3DA1-E5137D8C40BF}"/>
              </a:ext>
            </a:extLst>
          </p:cNvPr>
          <p:cNvGrpSpPr/>
          <p:nvPr/>
        </p:nvGrpSpPr>
        <p:grpSpPr>
          <a:xfrm>
            <a:off x="6096000" y="4610100"/>
            <a:ext cx="5078497" cy="962025"/>
            <a:chOff x="6096000" y="4610100"/>
            <a:chExt cx="5078497" cy="962025"/>
          </a:xfrm>
        </p:grpSpPr>
        <p:sp>
          <p:nvSpPr>
            <p:cNvPr id="11" name="Rectangle 10">
              <a:extLst>
                <a:ext uri="{FF2B5EF4-FFF2-40B4-BE49-F238E27FC236}">
                  <a16:creationId xmlns:a16="http://schemas.microsoft.com/office/drawing/2014/main" id="{A1D78936-A994-996D-77CE-C97E3991F04F}"/>
                </a:ext>
              </a:extLst>
            </p:cNvPr>
            <p:cNvSpPr/>
            <p:nvPr/>
          </p:nvSpPr>
          <p:spPr>
            <a:xfrm>
              <a:off x="6096000" y="4610100"/>
              <a:ext cx="5078497" cy="962025"/>
            </a:xfrm>
            <a:prstGeom prst="rect">
              <a:avLst/>
            </a:prstGeom>
            <a:solidFill>
              <a:srgbClr val="0124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D7C7A2-17F8-6D81-D5B1-0A2A42103FA7}"/>
                </a:ext>
              </a:extLst>
            </p:cNvPr>
            <p:cNvSpPr txBox="1"/>
            <p:nvPr/>
          </p:nvSpPr>
          <p:spPr>
            <a:xfrm>
              <a:off x="6909663" y="4767947"/>
              <a:ext cx="4264834" cy="646331"/>
            </a:xfrm>
            <a:prstGeom prst="rect">
              <a:avLst/>
            </a:prstGeom>
            <a:noFill/>
          </p:spPr>
          <p:txBody>
            <a:bodyPr wrap="square" rtlCol="0">
              <a:spAutoFit/>
            </a:bodyPr>
            <a:lstStyle/>
            <a:p>
              <a:r>
                <a:rPr lang="en-US">
                  <a:solidFill>
                    <a:schemeClr val="bg1"/>
                  </a:solidFill>
                </a:rPr>
                <a:t>If we believe what we say, this is simply living our values.</a:t>
              </a:r>
            </a:p>
          </p:txBody>
        </p:sp>
      </p:grpSp>
      <p:pic>
        <p:nvPicPr>
          <p:cNvPr id="5" name="Picture 4">
            <a:extLst>
              <a:ext uri="{FF2B5EF4-FFF2-40B4-BE49-F238E27FC236}">
                <a16:creationId xmlns:a16="http://schemas.microsoft.com/office/drawing/2014/main" id="{E3DBE689-655C-71D9-5008-7F111B838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0"/>
            <a:ext cx="10287000" cy="6858000"/>
          </a:xfrm>
          <a:prstGeom prst="rect">
            <a:avLst/>
          </a:prstGeom>
        </p:spPr>
      </p:pic>
      <p:grpSp>
        <p:nvGrpSpPr>
          <p:cNvPr id="13" name="Group 12">
            <a:extLst>
              <a:ext uri="{FF2B5EF4-FFF2-40B4-BE49-F238E27FC236}">
                <a16:creationId xmlns:a16="http://schemas.microsoft.com/office/drawing/2014/main" id="{16847DE0-3777-CD7C-05A3-81ADF2FBA129}"/>
              </a:ext>
            </a:extLst>
          </p:cNvPr>
          <p:cNvGrpSpPr/>
          <p:nvPr/>
        </p:nvGrpSpPr>
        <p:grpSpPr>
          <a:xfrm>
            <a:off x="6475511" y="584677"/>
            <a:ext cx="4207942" cy="943749"/>
            <a:chOff x="6475511" y="584677"/>
            <a:chExt cx="4207942" cy="943749"/>
          </a:xfrm>
        </p:grpSpPr>
        <p:pic>
          <p:nvPicPr>
            <p:cNvPr id="7" name="Graphic 6">
              <a:extLst>
                <a:ext uri="{FF2B5EF4-FFF2-40B4-BE49-F238E27FC236}">
                  <a16:creationId xmlns:a16="http://schemas.microsoft.com/office/drawing/2014/main" id="{B5EC5AF3-3C11-A5A7-1790-A5F0693FA3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75511" y="584677"/>
              <a:ext cx="1536719" cy="874515"/>
            </a:xfrm>
            <a:prstGeom prst="rect">
              <a:avLst/>
            </a:prstGeom>
          </p:spPr>
        </p:pic>
        <p:sp>
          <p:nvSpPr>
            <p:cNvPr id="6" name="TextBox 5">
              <a:extLst>
                <a:ext uri="{FF2B5EF4-FFF2-40B4-BE49-F238E27FC236}">
                  <a16:creationId xmlns:a16="http://schemas.microsoft.com/office/drawing/2014/main" id="{8F198DA5-291F-6AD3-3761-FD85621D30D7}"/>
                </a:ext>
              </a:extLst>
            </p:cNvPr>
            <p:cNvSpPr txBox="1"/>
            <p:nvPr/>
          </p:nvSpPr>
          <p:spPr>
            <a:xfrm>
              <a:off x="6909663" y="758985"/>
              <a:ext cx="3773790" cy="769441"/>
            </a:xfrm>
            <a:prstGeom prst="rect">
              <a:avLst/>
            </a:prstGeom>
            <a:noFill/>
          </p:spPr>
          <p:txBody>
            <a:bodyPr wrap="none" rtlCol="0">
              <a:spAutoFit/>
            </a:bodyPr>
            <a:lstStyle/>
            <a:p>
              <a:r>
                <a:rPr lang="en-US" sz="4400">
                  <a:solidFill>
                    <a:schemeClr val="bg1"/>
                  </a:solidFill>
                  <a:latin typeface="+mj-lt"/>
                </a:rPr>
                <a:t>DO WE </a:t>
              </a:r>
              <a:r>
                <a:rPr lang="en-US" sz="4400">
                  <a:solidFill>
                    <a:schemeClr val="accent4"/>
                  </a:solidFill>
                  <a:latin typeface="+mj-lt"/>
                </a:rPr>
                <a:t>BELIEVE</a:t>
              </a:r>
            </a:p>
          </p:txBody>
        </p:sp>
      </p:grpSp>
      <p:sp>
        <p:nvSpPr>
          <p:cNvPr id="8" name="TextBox 7">
            <a:extLst>
              <a:ext uri="{FF2B5EF4-FFF2-40B4-BE49-F238E27FC236}">
                <a16:creationId xmlns:a16="http://schemas.microsoft.com/office/drawing/2014/main" id="{99256E2F-87AE-7AD2-8FC6-9877E74BADDA}"/>
              </a:ext>
            </a:extLst>
          </p:cNvPr>
          <p:cNvSpPr txBox="1"/>
          <p:nvPr/>
        </p:nvSpPr>
        <p:spPr>
          <a:xfrm>
            <a:off x="6938238" y="1890936"/>
            <a:ext cx="4570466" cy="2321533"/>
          </a:xfrm>
          <a:prstGeom prst="rect">
            <a:avLst/>
          </a:prstGeom>
          <a:noFill/>
        </p:spPr>
        <p:txBody>
          <a:bodyPr wrap="square" rtlCol="0">
            <a:spAutoFit/>
          </a:bodyPr>
          <a:lstStyle/>
          <a:p>
            <a:pPr>
              <a:lnSpc>
                <a:spcPct val="130000"/>
              </a:lnSpc>
              <a:spcAft>
                <a:spcPts val="1200"/>
              </a:spcAft>
            </a:pPr>
            <a:r>
              <a:rPr lang="en-US">
                <a:solidFill>
                  <a:schemeClr val="bg1"/>
                </a:solidFill>
              </a:rPr>
              <a:t>What we say we believe?</a:t>
            </a:r>
          </a:p>
          <a:p>
            <a:pPr>
              <a:lnSpc>
                <a:spcPct val="130000"/>
              </a:lnSpc>
              <a:spcAft>
                <a:spcPts val="1200"/>
              </a:spcAft>
            </a:pPr>
            <a:r>
              <a:rPr lang="en-US">
                <a:solidFill>
                  <a:schemeClr val="bg1"/>
                </a:solidFill>
              </a:rPr>
              <a:t>Education should be accessible to every student? </a:t>
            </a:r>
          </a:p>
          <a:p>
            <a:pPr>
              <a:lnSpc>
                <a:spcPct val="130000"/>
              </a:lnSpc>
              <a:spcAft>
                <a:spcPts val="1200"/>
              </a:spcAft>
            </a:pPr>
            <a:r>
              <a:rPr lang="en-US">
                <a:solidFill>
                  <a:schemeClr val="bg1"/>
                </a:solidFill>
              </a:rPr>
              <a:t>Different isn't less? </a:t>
            </a:r>
          </a:p>
          <a:p>
            <a:pPr>
              <a:lnSpc>
                <a:spcPct val="130000"/>
              </a:lnSpc>
              <a:spcAft>
                <a:spcPts val="1200"/>
              </a:spcAft>
            </a:pPr>
            <a:r>
              <a:rPr lang="en-US">
                <a:solidFill>
                  <a:schemeClr val="bg1"/>
                </a:solidFill>
              </a:rPr>
              <a:t>LCC exists to empower all learners? </a:t>
            </a:r>
          </a:p>
        </p:txBody>
      </p:sp>
    </p:spTree>
    <p:extLst>
      <p:ext uri="{BB962C8B-B14F-4D97-AF65-F5344CB8AC3E}">
        <p14:creationId xmlns:p14="http://schemas.microsoft.com/office/powerpoint/2010/main" val="4235230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10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100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4500"/>
                            </p:stCondLst>
                            <p:childTnLst>
                              <p:par>
                                <p:cTn id="26" presetID="42" presetClass="entr" presetSubtype="0" fill="hold" grpId="0" nodeType="afterEffect">
                                  <p:stCondLst>
                                    <p:cond delay="100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6500"/>
                            </p:stCondLst>
                            <p:childTnLst>
                              <p:par>
                                <p:cTn id="32" presetID="42" presetClass="entr" presetSubtype="0" fill="hold" grpId="0" nodeType="afterEffect">
                                  <p:stCondLst>
                                    <p:cond delay="100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1000"/>
                                        <p:tgtEl>
                                          <p:spTgt spid="8">
                                            <p:txEl>
                                              <p:pRg st="3" end="3"/>
                                            </p:txEl>
                                          </p:spTgt>
                                        </p:tgtEl>
                                      </p:cBhvr>
                                    </p:animEffect>
                                    <p:anim calcmode="lin" valueType="num">
                                      <p:cBhvr>
                                        <p:cTn id="3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8500"/>
                            </p:stCondLst>
                            <p:childTnLst>
                              <p:par>
                                <p:cTn id="38" presetID="2" presetClass="entr" presetSubtype="8" fill="hold" nodeType="after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000" fill="hold"/>
                                        <p:tgtEl>
                                          <p:spTgt spid="12"/>
                                        </p:tgtEl>
                                        <p:attrNameLst>
                                          <p:attrName>ppt_x</p:attrName>
                                        </p:attrNameLst>
                                      </p:cBhvr>
                                      <p:tavLst>
                                        <p:tav tm="0">
                                          <p:val>
                                            <p:strVal val="0-#ppt_w/2"/>
                                          </p:val>
                                        </p:tav>
                                        <p:tav tm="100000">
                                          <p:val>
                                            <p:strVal val="#ppt_x"/>
                                          </p:val>
                                        </p:tav>
                                      </p:tavLst>
                                    </p:anim>
                                    <p:anim calcmode="lin" valueType="num">
                                      <p:cBhvr additive="base">
                                        <p:cTn id="4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ACB3-EE49-14E8-7F09-441123866A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0D2DB4-9904-FB35-1CB4-2D7F48D16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3"/>
            <a:ext cx="12192000" cy="6855473"/>
          </a:xfrm>
          <a:prstGeom prst="rect">
            <a:avLst/>
          </a:prstGeom>
        </p:spPr>
      </p:pic>
      <p:pic>
        <p:nvPicPr>
          <p:cNvPr id="31" name="Picture 30" hidden="1">
            <a:extLst>
              <a:ext uri="{FF2B5EF4-FFF2-40B4-BE49-F238E27FC236}">
                <a16:creationId xmlns:a16="http://schemas.microsoft.com/office/drawing/2014/main" id="{F7A8C918-9FB0-65A7-F250-14A30030F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724" y="0"/>
            <a:ext cx="4867275" cy="4867275"/>
          </a:xfrm>
          <a:prstGeom prst="rect">
            <a:avLst/>
          </a:prstGeom>
        </p:spPr>
      </p:pic>
      <p:pic>
        <p:nvPicPr>
          <p:cNvPr id="14" name="Graphic 13">
            <a:extLst>
              <a:ext uri="{FF2B5EF4-FFF2-40B4-BE49-F238E27FC236}">
                <a16:creationId xmlns:a16="http://schemas.microsoft.com/office/drawing/2014/main" id="{1DB3DE32-CB17-D3AF-E0B8-9ED32BB3D2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0800000">
            <a:off x="5932997" y="580445"/>
            <a:ext cx="6277554" cy="6277554"/>
          </a:xfrm>
          <a:prstGeom prst="rect">
            <a:avLst/>
          </a:prstGeom>
        </p:spPr>
      </p:pic>
      <p:pic>
        <p:nvPicPr>
          <p:cNvPr id="17" name="Graphic 16">
            <a:extLst>
              <a:ext uri="{FF2B5EF4-FFF2-40B4-BE49-F238E27FC236}">
                <a16:creationId xmlns:a16="http://schemas.microsoft.com/office/drawing/2014/main" id="{54EED1D4-AA62-1DED-19F6-5F7E511EE49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41511" y="1641952"/>
            <a:ext cx="1536719" cy="874515"/>
          </a:xfrm>
          <a:prstGeom prst="rect">
            <a:avLst/>
          </a:prstGeom>
        </p:spPr>
      </p:pic>
      <p:grpSp>
        <p:nvGrpSpPr>
          <p:cNvPr id="13" name="Group 12">
            <a:extLst>
              <a:ext uri="{FF2B5EF4-FFF2-40B4-BE49-F238E27FC236}">
                <a16:creationId xmlns:a16="http://schemas.microsoft.com/office/drawing/2014/main" id="{0FA52D73-0D25-D1BF-ABD0-7F74A11C29E8}"/>
              </a:ext>
            </a:extLst>
          </p:cNvPr>
          <p:cNvGrpSpPr/>
          <p:nvPr/>
        </p:nvGrpSpPr>
        <p:grpSpPr>
          <a:xfrm>
            <a:off x="1585188" y="1816260"/>
            <a:ext cx="5019675" cy="3225480"/>
            <a:chOff x="1756638" y="1896246"/>
            <a:chExt cx="5019675" cy="3225480"/>
          </a:xfrm>
        </p:grpSpPr>
        <p:sp>
          <p:nvSpPr>
            <p:cNvPr id="8" name="TextBox 7">
              <a:extLst>
                <a:ext uri="{FF2B5EF4-FFF2-40B4-BE49-F238E27FC236}">
                  <a16:creationId xmlns:a16="http://schemas.microsoft.com/office/drawing/2014/main" id="{1F8F853B-A6CC-1BDA-D174-40361ACDC91B}"/>
                </a:ext>
              </a:extLst>
            </p:cNvPr>
            <p:cNvSpPr txBox="1"/>
            <p:nvPr/>
          </p:nvSpPr>
          <p:spPr>
            <a:xfrm>
              <a:off x="1756638" y="1896246"/>
              <a:ext cx="1994457" cy="769441"/>
            </a:xfrm>
            <a:prstGeom prst="rect">
              <a:avLst/>
            </a:prstGeom>
            <a:noFill/>
          </p:spPr>
          <p:txBody>
            <a:bodyPr wrap="none" rtlCol="0">
              <a:spAutoFit/>
            </a:bodyPr>
            <a:lstStyle/>
            <a:p>
              <a:r>
                <a:rPr lang="en-US" sz="4400">
                  <a:solidFill>
                    <a:schemeClr val="bg1"/>
                  </a:solidFill>
                  <a:latin typeface="+mj-lt"/>
                </a:rPr>
                <a:t>JOIN</a:t>
              </a:r>
              <a:r>
                <a:rPr lang="en-US" sz="4400">
                  <a:solidFill>
                    <a:schemeClr val="accent4"/>
                  </a:solidFill>
                  <a:latin typeface="+mj-lt"/>
                </a:rPr>
                <a:t> </a:t>
              </a:r>
              <a:r>
                <a:rPr lang="en-US" sz="4400">
                  <a:solidFill>
                    <a:schemeClr val="bg1"/>
                  </a:solidFill>
                  <a:latin typeface="+mj-lt"/>
                </a:rPr>
                <a:t>US</a:t>
              </a:r>
            </a:p>
          </p:txBody>
        </p:sp>
        <p:sp>
          <p:nvSpPr>
            <p:cNvPr id="10" name="TextBox 9">
              <a:extLst>
                <a:ext uri="{FF2B5EF4-FFF2-40B4-BE49-F238E27FC236}">
                  <a16:creationId xmlns:a16="http://schemas.microsoft.com/office/drawing/2014/main" id="{86217C74-3D07-C391-65B8-1B34DC0CBE5D}"/>
                </a:ext>
              </a:extLst>
            </p:cNvPr>
            <p:cNvSpPr txBox="1"/>
            <p:nvPr/>
          </p:nvSpPr>
          <p:spPr>
            <a:xfrm>
              <a:off x="1756638" y="2584530"/>
              <a:ext cx="4365298" cy="1255987"/>
            </a:xfrm>
            <a:prstGeom prst="rect">
              <a:avLst/>
            </a:prstGeom>
            <a:noFill/>
          </p:spPr>
          <p:txBody>
            <a:bodyPr wrap="none" rtlCol="0">
              <a:spAutoFit/>
            </a:bodyPr>
            <a:lstStyle/>
            <a:p>
              <a:pPr>
                <a:lnSpc>
                  <a:spcPct val="130000"/>
                </a:lnSpc>
              </a:pPr>
              <a:r>
                <a:rPr lang="en-US" sz="2000">
                  <a:solidFill>
                    <a:schemeClr val="bg1"/>
                  </a:solidFill>
                </a:rPr>
                <a:t>Every student deserves to </a:t>
              </a:r>
              <a:r>
                <a:rPr lang="en-US" sz="2000">
                  <a:solidFill>
                    <a:schemeClr val="accent4"/>
                  </a:solidFill>
                </a:rPr>
                <a:t>thrive</a:t>
              </a:r>
              <a:r>
                <a:rPr lang="en-US" sz="2000">
                  <a:solidFill>
                    <a:schemeClr val="bg1"/>
                  </a:solidFill>
                </a:rPr>
                <a:t>.</a:t>
              </a:r>
            </a:p>
            <a:p>
              <a:pPr>
                <a:lnSpc>
                  <a:spcPct val="130000"/>
                </a:lnSpc>
              </a:pPr>
              <a:r>
                <a:rPr lang="en-US" sz="2000">
                  <a:solidFill>
                    <a:schemeClr val="bg1"/>
                  </a:solidFill>
                </a:rPr>
                <a:t>Different </a:t>
              </a:r>
              <a:r>
                <a:rPr lang="en-US" sz="2000">
                  <a:solidFill>
                    <a:schemeClr val="accent4"/>
                  </a:solidFill>
                </a:rPr>
                <a:t>isn’t less</a:t>
              </a:r>
              <a:r>
                <a:rPr lang="en-US" sz="2000">
                  <a:solidFill>
                    <a:schemeClr val="bg1"/>
                  </a:solidFill>
                </a:rPr>
                <a:t>.</a:t>
              </a:r>
            </a:p>
            <a:p>
              <a:pPr>
                <a:lnSpc>
                  <a:spcPct val="130000"/>
                </a:lnSpc>
              </a:pPr>
              <a:r>
                <a:rPr lang="en-US" sz="2000">
                  <a:solidFill>
                    <a:schemeClr val="accent4"/>
                  </a:solidFill>
                </a:rPr>
                <a:t>Success</a:t>
              </a:r>
              <a:r>
                <a:rPr lang="en-US" sz="2000">
                  <a:solidFill>
                    <a:schemeClr val="bg1"/>
                  </a:solidFill>
                </a:rPr>
                <a:t> should be within reach.</a:t>
              </a:r>
            </a:p>
          </p:txBody>
        </p:sp>
        <p:sp>
          <p:nvSpPr>
            <p:cNvPr id="5" name="TextBox 4">
              <a:extLst>
                <a:ext uri="{FF2B5EF4-FFF2-40B4-BE49-F238E27FC236}">
                  <a16:creationId xmlns:a16="http://schemas.microsoft.com/office/drawing/2014/main" id="{41FDA086-0375-B26B-EBE4-0703A9B17FF4}"/>
                </a:ext>
              </a:extLst>
            </p:cNvPr>
            <p:cNvSpPr txBox="1"/>
            <p:nvPr/>
          </p:nvSpPr>
          <p:spPr>
            <a:xfrm>
              <a:off x="1775688" y="4265851"/>
              <a:ext cx="5000625" cy="855875"/>
            </a:xfrm>
            <a:prstGeom prst="rect">
              <a:avLst/>
            </a:prstGeom>
            <a:noFill/>
          </p:spPr>
          <p:txBody>
            <a:bodyPr wrap="square" rtlCol="0">
              <a:spAutoFit/>
            </a:bodyPr>
            <a:lstStyle/>
            <a:p>
              <a:pPr>
                <a:lnSpc>
                  <a:spcPct val="130000"/>
                </a:lnSpc>
              </a:pPr>
              <a:r>
                <a:rPr lang="en-US" sz="2000">
                  <a:solidFill>
                    <a:schemeClr val="bg1"/>
                  </a:solidFill>
                </a:rPr>
                <a:t>Will you be part of building the </a:t>
              </a:r>
              <a:br>
                <a:rPr lang="en-US" sz="2000">
                  <a:solidFill>
                    <a:schemeClr val="bg1"/>
                  </a:solidFill>
                </a:rPr>
              </a:br>
              <a:r>
                <a:rPr lang="en-US" sz="2000">
                  <a:solidFill>
                    <a:schemeClr val="bg1"/>
                  </a:solidFill>
                </a:rPr>
                <a:t>institution we say we are? </a:t>
              </a:r>
            </a:p>
          </p:txBody>
        </p:sp>
      </p:grpSp>
      <p:grpSp>
        <p:nvGrpSpPr>
          <p:cNvPr id="9" name="Group 8">
            <a:extLst>
              <a:ext uri="{FF2B5EF4-FFF2-40B4-BE49-F238E27FC236}">
                <a16:creationId xmlns:a16="http://schemas.microsoft.com/office/drawing/2014/main" id="{4950B731-CD45-0098-3E8F-553A14E28A4C}"/>
              </a:ext>
            </a:extLst>
          </p:cNvPr>
          <p:cNvGrpSpPr/>
          <p:nvPr/>
        </p:nvGrpSpPr>
        <p:grpSpPr>
          <a:xfrm>
            <a:off x="7394386" y="1178985"/>
            <a:ext cx="3391813" cy="4500030"/>
            <a:chOff x="7394386" y="1178985"/>
            <a:chExt cx="3391813" cy="4500030"/>
          </a:xfrm>
        </p:grpSpPr>
        <p:pic>
          <p:nvPicPr>
            <p:cNvPr id="7" name="Picture 6">
              <a:extLst>
                <a:ext uri="{FF2B5EF4-FFF2-40B4-BE49-F238E27FC236}">
                  <a16:creationId xmlns:a16="http://schemas.microsoft.com/office/drawing/2014/main" id="{44DD8014-5B5F-0D73-E65A-A80F71BB6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4386" y="1178985"/>
              <a:ext cx="3391813" cy="4500030"/>
            </a:xfrm>
            <a:prstGeom prst="rect">
              <a:avLst/>
            </a:prstGeom>
            <a:ln w="47625" cap="rnd">
              <a:noFill/>
            </a:ln>
          </p:spPr>
        </p:pic>
        <p:pic>
          <p:nvPicPr>
            <p:cNvPr id="3" name="Picture 2">
              <a:extLst>
                <a:ext uri="{FF2B5EF4-FFF2-40B4-BE49-F238E27FC236}">
                  <a16:creationId xmlns:a16="http://schemas.microsoft.com/office/drawing/2014/main" id="{3E52B36B-5A53-E360-3847-BF60E63E07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1212" y="1498897"/>
              <a:ext cx="2756763" cy="2756763"/>
            </a:xfrm>
            <a:prstGeom prst="rect">
              <a:avLst/>
            </a:prstGeom>
          </p:spPr>
        </p:pic>
      </p:grpSp>
    </p:spTree>
    <p:extLst>
      <p:ext uri="{BB962C8B-B14F-4D97-AF65-F5344CB8AC3E}">
        <p14:creationId xmlns:p14="http://schemas.microsoft.com/office/powerpoint/2010/main" val="4012262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FD391D-95D0-ED3F-ED88-59D26BEDAD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2399" y="-100117"/>
            <a:ext cx="10608977" cy="7024862"/>
          </a:xfrm>
          <a:prstGeom prst="rect">
            <a:avLst/>
          </a:prstGeom>
        </p:spPr>
      </p:pic>
      <p:pic>
        <p:nvPicPr>
          <p:cNvPr id="13" name="Graphic 12">
            <a:extLst>
              <a:ext uri="{FF2B5EF4-FFF2-40B4-BE49-F238E27FC236}">
                <a16:creationId xmlns:a16="http://schemas.microsoft.com/office/drawing/2014/main" id="{AED769CE-507A-EDCB-AE46-73EE260239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60461" y="563558"/>
            <a:ext cx="1536719" cy="874515"/>
          </a:xfrm>
          <a:prstGeom prst="rect">
            <a:avLst/>
          </a:prstGeom>
        </p:spPr>
      </p:pic>
      <p:pic>
        <p:nvPicPr>
          <p:cNvPr id="9" name="Picture 8" hidden="1">
            <a:extLst>
              <a:ext uri="{FF2B5EF4-FFF2-40B4-BE49-F238E27FC236}">
                <a16:creationId xmlns:a16="http://schemas.microsoft.com/office/drawing/2014/main" id="{8B075E20-E43E-D697-3D10-479AB3E819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3640" y="1918514"/>
            <a:ext cx="3720809" cy="4387035"/>
          </a:xfrm>
          <a:prstGeom prst="rect">
            <a:avLst/>
          </a:prstGeom>
        </p:spPr>
      </p:pic>
      <p:sp>
        <p:nvSpPr>
          <p:cNvPr id="10" name="TextBox 9">
            <a:extLst>
              <a:ext uri="{FF2B5EF4-FFF2-40B4-BE49-F238E27FC236}">
                <a16:creationId xmlns:a16="http://schemas.microsoft.com/office/drawing/2014/main" id="{55A51748-7A00-E47F-3312-D862166200B9}"/>
              </a:ext>
            </a:extLst>
          </p:cNvPr>
          <p:cNvSpPr txBox="1"/>
          <p:nvPr/>
        </p:nvSpPr>
        <p:spPr>
          <a:xfrm>
            <a:off x="835975" y="735028"/>
            <a:ext cx="3377143" cy="769441"/>
          </a:xfrm>
          <a:prstGeom prst="rect">
            <a:avLst/>
          </a:prstGeom>
          <a:noFill/>
        </p:spPr>
        <p:txBody>
          <a:bodyPr wrap="none" rtlCol="0">
            <a:spAutoFit/>
          </a:bodyPr>
          <a:lstStyle/>
          <a:p>
            <a:r>
              <a:rPr lang="en-US" sz="4400">
                <a:solidFill>
                  <a:schemeClr val="bg1"/>
                </a:solidFill>
                <a:latin typeface="+mj-lt"/>
              </a:rPr>
              <a:t>IN FIVE YEARS</a:t>
            </a:r>
          </a:p>
        </p:txBody>
      </p:sp>
      <p:sp>
        <p:nvSpPr>
          <p:cNvPr id="11" name="TextBox 10">
            <a:extLst>
              <a:ext uri="{FF2B5EF4-FFF2-40B4-BE49-F238E27FC236}">
                <a16:creationId xmlns:a16="http://schemas.microsoft.com/office/drawing/2014/main" id="{5B4A048A-C185-BDBA-9CF0-DEBB9E274266}"/>
              </a:ext>
            </a:extLst>
          </p:cNvPr>
          <p:cNvSpPr txBox="1"/>
          <p:nvPr/>
        </p:nvSpPr>
        <p:spPr>
          <a:xfrm>
            <a:off x="877834" y="1747135"/>
            <a:ext cx="4570466" cy="4122026"/>
          </a:xfrm>
          <a:prstGeom prst="rect">
            <a:avLst/>
          </a:prstGeom>
          <a:noFill/>
        </p:spPr>
        <p:txBody>
          <a:bodyPr wrap="square" rtlCol="0">
            <a:spAutoFit/>
          </a:bodyPr>
          <a:lstStyle/>
          <a:p>
            <a:pPr>
              <a:lnSpc>
                <a:spcPct val="130000"/>
              </a:lnSpc>
              <a:spcAft>
                <a:spcPts val="1200"/>
              </a:spcAft>
            </a:pPr>
            <a:r>
              <a:rPr lang="en-US" b="1">
                <a:solidFill>
                  <a:schemeClr val="accent4"/>
                </a:solidFill>
              </a:rPr>
              <a:t>Parents: </a:t>
            </a:r>
            <a:br>
              <a:rPr lang="en-US" b="1">
                <a:solidFill>
                  <a:schemeClr val="bg1"/>
                </a:solidFill>
              </a:rPr>
            </a:br>
            <a:r>
              <a:rPr lang="en-US">
                <a:solidFill>
                  <a:schemeClr val="bg1"/>
                </a:solidFill>
              </a:rPr>
              <a:t>"LCC gets it. You'll be okay there.“</a:t>
            </a:r>
          </a:p>
          <a:p>
            <a:pPr>
              <a:lnSpc>
                <a:spcPct val="130000"/>
              </a:lnSpc>
              <a:spcAft>
                <a:spcPts val="1200"/>
              </a:spcAft>
            </a:pPr>
            <a:r>
              <a:rPr lang="en-US" b="1">
                <a:solidFill>
                  <a:schemeClr val="accent4"/>
                </a:solidFill>
              </a:rPr>
              <a:t>Students:</a:t>
            </a:r>
            <a:r>
              <a:rPr lang="en-US">
                <a:solidFill>
                  <a:schemeClr val="accent4"/>
                </a:solidFill>
              </a:rPr>
              <a:t> </a:t>
            </a:r>
            <a:br>
              <a:rPr lang="en-US">
                <a:solidFill>
                  <a:schemeClr val="bg1"/>
                </a:solidFill>
              </a:rPr>
            </a:br>
            <a:r>
              <a:rPr lang="en-US">
                <a:solidFill>
                  <a:schemeClr val="bg1"/>
                </a:solidFill>
              </a:rPr>
              <a:t>"I'm going to LCC. I can succeed.“</a:t>
            </a:r>
          </a:p>
          <a:p>
            <a:pPr>
              <a:lnSpc>
                <a:spcPct val="130000"/>
              </a:lnSpc>
              <a:spcAft>
                <a:spcPts val="1200"/>
              </a:spcAft>
            </a:pPr>
            <a:r>
              <a:rPr lang="en-US" b="1">
                <a:solidFill>
                  <a:schemeClr val="accent4"/>
                </a:solidFill>
              </a:rPr>
              <a:t>Faculty:</a:t>
            </a:r>
            <a:r>
              <a:rPr lang="en-US">
                <a:solidFill>
                  <a:schemeClr val="accent4"/>
                </a:solidFill>
              </a:rPr>
              <a:t> </a:t>
            </a:r>
            <a:br>
              <a:rPr lang="en-US">
                <a:solidFill>
                  <a:schemeClr val="bg1"/>
                </a:solidFill>
              </a:rPr>
            </a:br>
            <a:r>
              <a:rPr lang="en-US">
                <a:solidFill>
                  <a:schemeClr val="bg1"/>
                </a:solidFill>
              </a:rPr>
              <a:t>"I can't imagine teaching any </a:t>
            </a:r>
            <a:br>
              <a:rPr lang="en-US">
                <a:solidFill>
                  <a:schemeClr val="bg1"/>
                </a:solidFill>
              </a:rPr>
            </a:br>
            <a:r>
              <a:rPr lang="en-US">
                <a:solidFill>
                  <a:schemeClr val="bg1"/>
                </a:solidFill>
              </a:rPr>
              <a:t>other way.“</a:t>
            </a:r>
          </a:p>
          <a:p>
            <a:pPr>
              <a:lnSpc>
                <a:spcPct val="130000"/>
              </a:lnSpc>
              <a:spcAft>
                <a:spcPts val="1200"/>
              </a:spcAft>
            </a:pPr>
            <a:r>
              <a:rPr lang="en-US" b="1">
                <a:solidFill>
                  <a:schemeClr val="accent4"/>
                </a:solidFill>
              </a:rPr>
              <a:t>Graduates:</a:t>
            </a:r>
            <a:r>
              <a:rPr lang="en-US">
                <a:solidFill>
                  <a:schemeClr val="accent4"/>
                </a:solidFill>
              </a:rPr>
              <a:t> </a:t>
            </a:r>
            <a:br>
              <a:rPr lang="en-US">
                <a:solidFill>
                  <a:schemeClr val="bg1"/>
                </a:solidFill>
              </a:rPr>
            </a:br>
            <a:r>
              <a:rPr lang="en-US">
                <a:solidFill>
                  <a:schemeClr val="bg1"/>
                </a:solidFill>
              </a:rPr>
              <a:t>Succeed at the same rate. </a:t>
            </a:r>
            <a:br>
              <a:rPr lang="en-US">
                <a:solidFill>
                  <a:schemeClr val="bg1"/>
                </a:solidFill>
              </a:rPr>
            </a:br>
            <a:r>
              <a:rPr lang="en-US">
                <a:solidFill>
                  <a:schemeClr val="bg1"/>
                </a:solidFill>
              </a:rPr>
              <a:t>Barriers removed.</a:t>
            </a:r>
          </a:p>
        </p:txBody>
      </p:sp>
      <p:pic>
        <p:nvPicPr>
          <p:cNvPr id="3" name="Picture 2">
            <a:extLst>
              <a:ext uri="{FF2B5EF4-FFF2-40B4-BE49-F238E27FC236}">
                <a16:creationId xmlns:a16="http://schemas.microsoft.com/office/drawing/2014/main" id="{4740E8D6-A252-981F-27F0-90DBF204BB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98980" y="66745"/>
            <a:ext cx="4718940" cy="6858000"/>
          </a:xfrm>
          <a:prstGeom prst="rect">
            <a:avLst/>
          </a:prstGeom>
        </p:spPr>
      </p:pic>
      <p:pic>
        <p:nvPicPr>
          <p:cNvPr id="4" name="Picture 3">
            <a:extLst>
              <a:ext uri="{FF2B5EF4-FFF2-40B4-BE49-F238E27FC236}">
                <a16:creationId xmlns:a16="http://schemas.microsoft.com/office/drawing/2014/main" id="{C5871DCE-4B9F-143D-3734-E9FC175E4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5043" y="1838325"/>
            <a:ext cx="3925442" cy="4629150"/>
          </a:xfrm>
          <a:prstGeom prst="rect">
            <a:avLst/>
          </a:prstGeom>
        </p:spPr>
      </p:pic>
    </p:spTree>
    <p:extLst>
      <p:ext uri="{BB962C8B-B14F-4D97-AF65-F5344CB8AC3E}">
        <p14:creationId xmlns:p14="http://schemas.microsoft.com/office/powerpoint/2010/main" val="2117123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49FE16-F007-F294-A16D-53806C548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775" y="-716162"/>
            <a:ext cx="13820776" cy="7774187"/>
          </a:xfrm>
          <a:prstGeom prst="rect">
            <a:avLst/>
          </a:prstGeom>
        </p:spPr>
      </p:pic>
      <p:pic>
        <p:nvPicPr>
          <p:cNvPr id="11" name="Picture 10">
            <a:extLst>
              <a:ext uri="{FF2B5EF4-FFF2-40B4-BE49-F238E27FC236}">
                <a16:creationId xmlns:a16="http://schemas.microsoft.com/office/drawing/2014/main" id="{77965F1F-4F39-6870-00B6-5866854B9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702296" y="687791"/>
            <a:ext cx="4489704" cy="6170209"/>
          </a:xfrm>
          <a:prstGeom prst="rect">
            <a:avLst/>
          </a:prstGeom>
        </p:spPr>
      </p:pic>
      <p:pic>
        <p:nvPicPr>
          <p:cNvPr id="12" name="Picture 11">
            <a:extLst>
              <a:ext uri="{FF2B5EF4-FFF2-40B4-BE49-F238E27FC236}">
                <a16:creationId xmlns:a16="http://schemas.microsoft.com/office/drawing/2014/main" id="{AA964195-E023-C9BE-73E0-7EF7F0FE3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4700" y="5346115"/>
            <a:ext cx="1879379" cy="750400"/>
          </a:xfrm>
          <a:prstGeom prst="rect">
            <a:avLst/>
          </a:prstGeom>
        </p:spPr>
      </p:pic>
      <p:pic>
        <p:nvPicPr>
          <p:cNvPr id="13" name="Graphic 12">
            <a:extLst>
              <a:ext uri="{FF2B5EF4-FFF2-40B4-BE49-F238E27FC236}">
                <a16:creationId xmlns:a16="http://schemas.microsoft.com/office/drawing/2014/main" id="{77D745F3-0007-EF03-F639-BCB84CD1A98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52850" y="1555172"/>
            <a:ext cx="2143124" cy="1219608"/>
          </a:xfrm>
          <a:prstGeom prst="rect">
            <a:avLst/>
          </a:prstGeom>
        </p:spPr>
      </p:pic>
      <p:sp>
        <p:nvSpPr>
          <p:cNvPr id="4" name="TextBox 3">
            <a:extLst>
              <a:ext uri="{FF2B5EF4-FFF2-40B4-BE49-F238E27FC236}">
                <a16:creationId xmlns:a16="http://schemas.microsoft.com/office/drawing/2014/main" id="{6DD729E6-B4B2-4B2B-5D26-5014A97CF231}"/>
              </a:ext>
            </a:extLst>
          </p:cNvPr>
          <p:cNvSpPr txBox="1"/>
          <p:nvPr/>
        </p:nvSpPr>
        <p:spPr>
          <a:xfrm>
            <a:off x="4327663" y="1877019"/>
            <a:ext cx="3536674" cy="923330"/>
          </a:xfrm>
          <a:prstGeom prst="rect">
            <a:avLst/>
          </a:prstGeom>
          <a:noFill/>
        </p:spPr>
        <p:txBody>
          <a:bodyPr wrap="none" rtlCol="0">
            <a:spAutoFit/>
          </a:bodyPr>
          <a:lstStyle/>
          <a:p>
            <a:r>
              <a:rPr lang="en-US" sz="5400">
                <a:solidFill>
                  <a:schemeClr val="bg1"/>
                </a:solidFill>
                <a:latin typeface="+mj-lt"/>
              </a:rPr>
              <a:t>THANK YOU</a:t>
            </a:r>
          </a:p>
        </p:txBody>
      </p:sp>
      <p:pic>
        <p:nvPicPr>
          <p:cNvPr id="14" name="Picture 13">
            <a:extLst>
              <a:ext uri="{FF2B5EF4-FFF2-40B4-BE49-F238E27FC236}">
                <a16:creationId xmlns:a16="http://schemas.microsoft.com/office/drawing/2014/main" id="{6C2E25EF-93DD-3CCF-F45E-05947795DD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285" y="1166039"/>
            <a:ext cx="3720809" cy="4387035"/>
          </a:xfrm>
          <a:prstGeom prst="rect">
            <a:avLst/>
          </a:prstGeom>
        </p:spPr>
      </p:pic>
    </p:spTree>
    <p:extLst>
      <p:ext uri="{BB962C8B-B14F-4D97-AF65-F5344CB8AC3E}">
        <p14:creationId xmlns:p14="http://schemas.microsoft.com/office/powerpoint/2010/main" val="14558506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5EA87B-9C3C-5EB4-96E0-DBADBD555241}"/>
              </a:ext>
            </a:extLst>
          </p:cNvPr>
          <p:cNvGrpSpPr/>
          <p:nvPr/>
        </p:nvGrpSpPr>
        <p:grpSpPr>
          <a:xfrm>
            <a:off x="0" y="3"/>
            <a:ext cx="4489704" cy="6170209"/>
            <a:chOff x="0" y="3"/>
            <a:chExt cx="4489704" cy="6170209"/>
          </a:xfrm>
        </p:grpSpPr>
        <p:pic>
          <p:nvPicPr>
            <p:cNvPr id="4" name="Picture 3">
              <a:extLst>
                <a:ext uri="{FF2B5EF4-FFF2-40B4-BE49-F238E27FC236}">
                  <a16:creationId xmlns:a16="http://schemas.microsoft.com/office/drawing/2014/main" id="{6C4DBA1B-53AB-E053-03F0-0DE65C3D3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4489704" cy="6170209"/>
            </a:xfrm>
            <a:prstGeom prst="rect">
              <a:avLst/>
            </a:prstGeom>
          </p:spPr>
        </p:pic>
        <p:pic>
          <p:nvPicPr>
            <p:cNvPr id="2" name="Picture 1">
              <a:extLst>
                <a:ext uri="{FF2B5EF4-FFF2-40B4-BE49-F238E27FC236}">
                  <a16:creationId xmlns:a16="http://schemas.microsoft.com/office/drawing/2014/main" id="{C0E5D26A-DF02-F86F-4395-36ECE31A9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450" y="602665"/>
              <a:ext cx="1879379" cy="750400"/>
            </a:xfrm>
            <a:prstGeom prst="rect">
              <a:avLst/>
            </a:prstGeom>
          </p:spPr>
        </p:pic>
      </p:grpSp>
      <p:pic>
        <p:nvPicPr>
          <p:cNvPr id="7" name="!!Highlight">
            <a:extLst>
              <a:ext uri="{FF2B5EF4-FFF2-40B4-BE49-F238E27FC236}">
                <a16:creationId xmlns:a16="http://schemas.microsoft.com/office/drawing/2014/main" id="{68D16072-A707-4FE3-E1E7-D3DD484225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46874" y="1765162"/>
            <a:ext cx="1657925" cy="943490"/>
          </a:xfrm>
          <a:prstGeom prst="rect">
            <a:avLst/>
          </a:prstGeom>
        </p:spPr>
      </p:pic>
      <p:grpSp>
        <p:nvGrpSpPr>
          <p:cNvPr id="8" name="Group 7">
            <a:extLst>
              <a:ext uri="{FF2B5EF4-FFF2-40B4-BE49-F238E27FC236}">
                <a16:creationId xmlns:a16="http://schemas.microsoft.com/office/drawing/2014/main" id="{C1B54CAE-C0BD-C508-C9E7-0C3E3A0EBC9B}"/>
              </a:ext>
            </a:extLst>
          </p:cNvPr>
          <p:cNvGrpSpPr/>
          <p:nvPr/>
        </p:nvGrpSpPr>
        <p:grpSpPr>
          <a:xfrm>
            <a:off x="3611375" y="2054207"/>
            <a:ext cx="7637650" cy="3202412"/>
            <a:chOff x="3611375" y="2054207"/>
            <a:chExt cx="7637650" cy="3202412"/>
          </a:xfrm>
        </p:grpSpPr>
        <p:sp>
          <p:nvSpPr>
            <p:cNvPr id="5" name="TextBox 4">
              <a:extLst>
                <a:ext uri="{FF2B5EF4-FFF2-40B4-BE49-F238E27FC236}">
                  <a16:creationId xmlns:a16="http://schemas.microsoft.com/office/drawing/2014/main" id="{4B5E5FFA-84B3-A710-3434-12C663EFFE50}"/>
                </a:ext>
              </a:extLst>
            </p:cNvPr>
            <p:cNvSpPr txBox="1"/>
            <p:nvPr/>
          </p:nvSpPr>
          <p:spPr>
            <a:xfrm>
              <a:off x="3686690" y="2807615"/>
              <a:ext cx="7562335" cy="2449004"/>
            </a:xfrm>
            <a:prstGeom prst="rect">
              <a:avLst/>
            </a:prstGeom>
            <a:noFill/>
          </p:spPr>
          <p:txBody>
            <a:bodyPr wrap="square" rtlCol="0">
              <a:spAutoFit/>
            </a:bodyPr>
            <a:lstStyle/>
            <a:p>
              <a:pPr>
                <a:lnSpc>
                  <a:spcPct val="130000"/>
                </a:lnSpc>
              </a:pPr>
              <a:r>
                <a:rPr lang="en-US" sz="2400">
                  <a:solidFill>
                    <a:schemeClr val="bg1"/>
                  </a:solidFill>
                  <a:latin typeface="Montserrat" pitchFamily="2" charset="0"/>
                </a:rPr>
                <a:t>Lansing Community College provides accessible, high-quality education through relevant and innovative instructional methods to equip and empower a diverse community of learners to complete their educational goals.</a:t>
              </a:r>
            </a:p>
          </p:txBody>
        </p:sp>
        <p:sp>
          <p:nvSpPr>
            <p:cNvPr id="6" name="TextBox 5">
              <a:extLst>
                <a:ext uri="{FF2B5EF4-FFF2-40B4-BE49-F238E27FC236}">
                  <a16:creationId xmlns:a16="http://schemas.microsoft.com/office/drawing/2014/main" id="{51E8AD95-B538-AA52-A279-A09EE7F236F1}"/>
                </a:ext>
              </a:extLst>
            </p:cNvPr>
            <p:cNvSpPr txBox="1"/>
            <p:nvPr/>
          </p:nvSpPr>
          <p:spPr>
            <a:xfrm>
              <a:off x="3611375" y="2054207"/>
              <a:ext cx="5197257" cy="646331"/>
            </a:xfrm>
            <a:prstGeom prst="rect">
              <a:avLst/>
            </a:prstGeom>
            <a:noFill/>
          </p:spPr>
          <p:txBody>
            <a:bodyPr wrap="none" rtlCol="0">
              <a:spAutoFit/>
            </a:bodyPr>
            <a:lstStyle/>
            <a:p>
              <a:pPr algn="r"/>
              <a:r>
                <a:rPr lang="en-US" sz="3600">
                  <a:solidFill>
                    <a:schemeClr val="bg1"/>
                  </a:solidFill>
                </a:rPr>
                <a:t>MISSION STATEMENT</a:t>
              </a:r>
            </a:p>
          </p:txBody>
        </p:sp>
      </p:grpSp>
    </p:spTree>
    <p:extLst>
      <p:ext uri="{BB962C8B-B14F-4D97-AF65-F5344CB8AC3E}">
        <p14:creationId xmlns:p14="http://schemas.microsoft.com/office/powerpoint/2010/main" val="888271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9000">
              <a:srgbClr val="022169"/>
            </a:gs>
            <a:gs pos="0">
              <a:srgbClr val="022169"/>
            </a:gs>
            <a:gs pos="100000">
              <a:srgbClr val="0071CE"/>
            </a:gs>
          </a:gsLst>
          <a:lin ang="18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9DA8293-EA31-7A83-0D0A-14B6BC465207}"/>
              </a:ext>
            </a:extLst>
          </p:cNvPr>
          <p:cNvGrpSpPr/>
          <p:nvPr/>
        </p:nvGrpSpPr>
        <p:grpSpPr>
          <a:xfrm>
            <a:off x="5546564" y="563558"/>
            <a:ext cx="5663999" cy="884388"/>
            <a:chOff x="5546564" y="563558"/>
            <a:chExt cx="5663999" cy="884388"/>
          </a:xfrm>
        </p:grpSpPr>
        <p:pic>
          <p:nvPicPr>
            <p:cNvPr id="18" name="!!Highlight">
              <a:extLst>
                <a:ext uri="{FF2B5EF4-FFF2-40B4-BE49-F238E27FC236}">
                  <a16:creationId xmlns:a16="http://schemas.microsoft.com/office/drawing/2014/main" id="{499B2B81-F89D-FC66-6242-C3560EA280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46564" y="563558"/>
              <a:ext cx="1536719" cy="874515"/>
            </a:xfrm>
            <a:prstGeom prst="rect">
              <a:avLst/>
            </a:prstGeom>
          </p:spPr>
        </p:pic>
        <p:sp>
          <p:nvSpPr>
            <p:cNvPr id="21" name="TextBox 20">
              <a:extLst>
                <a:ext uri="{FF2B5EF4-FFF2-40B4-BE49-F238E27FC236}">
                  <a16:creationId xmlns:a16="http://schemas.microsoft.com/office/drawing/2014/main" id="{134E466C-A2A7-8526-7E25-E24B8B51C92B}"/>
                </a:ext>
              </a:extLst>
            </p:cNvPr>
            <p:cNvSpPr txBox="1"/>
            <p:nvPr/>
          </p:nvSpPr>
          <p:spPr>
            <a:xfrm>
              <a:off x="5974130" y="740060"/>
              <a:ext cx="5236433" cy="707886"/>
            </a:xfrm>
            <a:prstGeom prst="rect">
              <a:avLst/>
            </a:prstGeom>
            <a:noFill/>
          </p:spPr>
          <p:txBody>
            <a:bodyPr wrap="none" rtlCol="0">
              <a:spAutoFit/>
            </a:bodyPr>
            <a:lstStyle/>
            <a:p>
              <a:r>
                <a:rPr lang="en-US" sz="4000">
                  <a:solidFill>
                    <a:schemeClr val="bg1"/>
                  </a:solidFill>
                  <a:latin typeface="+mj-lt"/>
                </a:rPr>
                <a:t>THE RESULTS ARE CLEAR</a:t>
              </a:r>
            </a:p>
          </p:txBody>
        </p:sp>
      </p:grpSp>
      <p:grpSp>
        <p:nvGrpSpPr>
          <p:cNvPr id="11" name="Group 10">
            <a:extLst>
              <a:ext uri="{FF2B5EF4-FFF2-40B4-BE49-F238E27FC236}">
                <a16:creationId xmlns:a16="http://schemas.microsoft.com/office/drawing/2014/main" id="{8374520F-336B-2ED5-7740-F5CD73EFF634}"/>
              </a:ext>
            </a:extLst>
          </p:cNvPr>
          <p:cNvGrpSpPr/>
          <p:nvPr/>
        </p:nvGrpSpPr>
        <p:grpSpPr>
          <a:xfrm>
            <a:off x="4905375" y="1711920"/>
            <a:ext cx="6562725" cy="959659"/>
            <a:chOff x="4905375" y="1711920"/>
            <a:chExt cx="6562725" cy="959659"/>
          </a:xfrm>
        </p:grpSpPr>
        <p:sp>
          <p:nvSpPr>
            <p:cNvPr id="10" name="Rectangle 9">
              <a:extLst>
                <a:ext uri="{FF2B5EF4-FFF2-40B4-BE49-F238E27FC236}">
                  <a16:creationId xmlns:a16="http://schemas.microsoft.com/office/drawing/2014/main" id="{37A60D2F-9A8D-A0FE-6ABC-4D7BFEACE8FF}"/>
                </a:ext>
              </a:extLst>
            </p:cNvPr>
            <p:cNvSpPr/>
            <p:nvPr/>
          </p:nvSpPr>
          <p:spPr>
            <a:xfrm>
              <a:off x="4905375" y="1711920"/>
              <a:ext cx="6562725" cy="959659"/>
            </a:xfrm>
            <a:prstGeom prst="rect">
              <a:avLst/>
            </a:prstGeom>
            <a:solidFill>
              <a:srgbClr val="002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1">
              <a:extLst>
                <a:ext uri="{FF2B5EF4-FFF2-40B4-BE49-F238E27FC236}">
                  <a16:creationId xmlns:a16="http://schemas.microsoft.com/office/drawing/2014/main" id="{19F8B446-5691-2729-FBF8-5FBC5944C059}"/>
                </a:ext>
              </a:extLst>
            </p:cNvPr>
            <p:cNvSpPr txBox="1"/>
            <p:nvPr/>
          </p:nvSpPr>
          <p:spPr>
            <a:xfrm>
              <a:off x="6544058" y="1801963"/>
              <a:ext cx="4666505" cy="779572"/>
            </a:xfrm>
            <a:prstGeom prst="rect">
              <a:avLst/>
            </a:prstGeom>
            <a:noFill/>
          </p:spPr>
          <p:txBody>
            <a:bodyPr wrap="square" rtlCol="0">
              <a:spAutoFit/>
            </a:bodyPr>
            <a:lstStyle/>
            <a:p>
              <a:pPr>
                <a:lnSpc>
                  <a:spcPct val="130000"/>
                </a:lnSpc>
              </a:pPr>
              <a:r>
                <a:rPr lang="en-US" dirty="0">
                  <a:solidFill>
                    <a:schemeClr val="bg1"/>
                  </a:solidFill>
                  <a:latin typeface="Montserrat" pitchFamily="2" charset="0"/>
                </a:rPr>
                <a:t>Autistic students experience poorer outcomes in higher education.</a:t>
              </a:r>
            </a:p>
          </p:txBody>
        </p:sp>
      </p:grpSp>
      <p:grpSp>
        <p:nvGrpSpPr>
          <p:cNvPr id="12" name="Group 11">
            <a:extLst>
              <a:ext uri="{FF2B5EF4-FFF2-40B4-BE49-F238E27FC236}">
                <a16:creationId xmlns:a16="http://schemas.microsoft.com/office/drawing/2014/main" id="{569FC699-41B3-11B3-321D-5FD9F02C353C}"/>
              </a:ext>
            </a:extLst>
          </p:cNvPr>
          <p:cNvGrpSpPr/>
          <p:nvPr/>
        </p:nvGrpSpPr>
        <p:grpSpPr>
          <a:xfrm>
            <a:off x="6146670" y="2915315"/>
            <a:ext cx="4860112" cy="1139671"/>
            <a:chOff x="6146670" y="2915315"/>
            <a:chExt cx="4860112" cy="1139671"/>
          </a:xfrm>
        </p:grpSpPr>
        <p:sp>
          <p:nvSpPr>
            <p:cNvPr id="7" name="TextBox 6">
              <a:extLst>
                <a:ext uri="{FF2B5EF4-FFF2-40B4-BE49-F238E27FC236}">
                  <a16:creationId xmlns:a16="http://schemas.microsoft.com/office/drawing/2014/main" id="{AEDAF750-25CC-14FD-5AF1-B2CB2BAB2815}"/>
                </a:ext>
              </a:extLst>
            </p:cNvPr>
            <p:cNvSpPr txBox="1"/>
            <p:nvPr/>
          </p:nvSpPr>
          <p:spPr>
            <a:xfrm>
              <a:off x="6527320" y="2915315"/>
              <a:ext cx="4479462" cy="1139671"/>
            </a:xfrm>
            <a:prstGeom prst="rect">
              <a:avLst/>
            </a:prstGeom>
            <a:noFill/>
          </p:spPr>
          <p:txBody>
            <a:bodyPr wrap="square" rtlCol="0">
              <a:spAutoFit/>
            </a:bodyPr>
            <a:lstStyle/>
            <a:p>
              <a:pPr>
                <a:lnSpc>
                  <a:spcPct val="130000"/>
                </a:lnSpc>
              </a:pPr>
              <a:r>
                <a:rPr lang="en-US">
                  <a:solidFill>
                    <a:schemeClr val="bg1"/>
                  </a:solidFill>
                  <a:latin typeface="Montserrat" pitchFamily="2" charset="0"/>
                </a:rPr>
                <a:t>There's not a whole lot of small nooks you can retreat to without feeling like everyone is watching you.</a:t>
              </a:r>
            </a:p>
          </p:txBody>
        </p:sp>
        <p:pic>
          <p:nvPicPr>
            <p:cNvPr id="4" name="Picture 3">
              <a:extLst>
                <a:ext uri="{FF2B5EF4-FFF2-40B4-BE49-F238E27FC236}">
                  <a16:creationId xmlns:a16="http://schemas.microsoft.com/office/drawing/2014/main" id="{A7E31BCF-5E39-37BA-5C0A-3B152C7B3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670" y="2969248"/>
              <a:ext cx="336509" cy="266667"/>
            </a:xfrm>
            <a:prstGeom prst="rect">
              <a:avLst/>
            </a:prstGeom>
          </p:spPr>
        </p:pic>
      </p:grpSp>
      <p:grpSp>
        <p:nvGrpSpPr>
          <p:cNvPr id="13" name="Group 12">
            <a:extLst>
              <a:ext uri="{FF2B5EF4-FFF2-40B4-BE49-F238E27FC236}">
                <a16:creationId xmlns:a16="http://schemas.microsoft.com/office/drawing/2014/main" id="{41AA2DDB-BF01-E24F-0C2D-1590B6374F51}"/>
              </a:ext>
            </a:extLst>
          </p:cNvPr>
          <p:cNvGrpSpPr/>
          <p:nvPr/>
        </p:nvGrpSpPr>
        <p:grpSpPr>
          <a:xfrm>
            <a:off x="6146670" y="4303390"/>
            <a:ext cx="5054730" cy="1859868"/>
            <a:chOff x="6146670" y="4455790"/>
            <a:chExt cx="5054730" cy="1859868"/>
          </a:xfrm>
        </p:grpSpPr>
        <p:sp>
          <p:nvSpPr>
            <p:cNvPr id="19" name="TextBox 18">
              <a:extLst>
                <a:ext uri="{FF2B5EF4-FFF2-40B4-BE49-F238E27FC236}">
                  <a16:creationId xmlns:a16="http://schemas.microsoft.com/office/drawing/2014/main" id="{5B1435B7-A150-CF98-628E-51D527D8A2CE}"/>
                </a:ext>
              </a:extLst>
            </p:cNvPr>
            <p:cNvSpPr txBox="1"/>
            <p:nvPr/>
          </p:nvSpPr>
          <p:spPr>
            <a:xfrm>
              <a:off x="6527320" y="4455790"/>
              <a:ext cx="4674080" cy="1859868"/>
            </a:xfrm>
            <a:prstGeom prst="rect">
              <a:avLst/>
            </a:prstGeom>
            <a:noFill/>
          </p:spPr>
          <p:txBody>
            <a:bodyPr wrap="square" rtlCol="0">
              <a:spAutoFit/>
            </a:bodyPr>
            <a:lstStyle/>
            <a:p>
              <a:pPr>
                <a:lnSpc>
                  <a:spcPct val="130000"/>
                </a:lnSpc>
              </a:pPr>
              <a:r>
                <a:rPr lang="en-US">
                  <a:solidFill>
                    <a:schemeClr val="bg1"/>
                  </a:solidFill>
                </a:rPr>
                <a:t>It would be nice to feel accepted for the way I am, and not put in a box as someone who has a problem, but someone who might just learn differently than others.</a:t>
              </a:r>
              <a:endParaRPr lang="en-US">
                <a:solidFill>
                  <a:schemeClr val="bg1"/>
                </a:solidFill>
                <a:latin typeface="Montserrat" pitchFamily="2" charset="0"/>
              </a:endParaRPr>
            </a:p>
          </p:txBody>
        </p:sp>
        <p:pic>
          <p:nvPicPr>
            <p:cNvPr id="5" name="Picture 4">
              <a:extLst>
                <a:ext uri="{FF2B5EF4-FFF2-40B4-BE49-F238E27FC236}">
                  <a16:creationId xmlns:a16="http://schemas.microsoft.com/office/drawing/2014/main" id="{0701086C-3B9C-85FD-565C-8EAB73B68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670" y="4502768"/>
              <a:ext cx="336509" cy="266667"/>
            </a:xfrm>
            <a:prstGeom prst="rect">
              <a:avLst/>
            </a:prstGeom>
          </p:spPr>
        </p:pic>
      </p:grpSp>
      <p:pic>
        <p:nvPicPr>
          <p:cNvPr id="8" name="Picture 7">
            <a:extLst>
              <a:ext uri="{FF2B5EF4-FFF2-40B4-BE49-F238E27FC236}">
                <a16:creationId xmlns:a16="http://schemas.microsoft.com/office/drawing/2014/main" id="{B36D5BC2-5689-F6DB-072F-14604670DBB0}"/>
              </a:ext>
            </a:extLst>
          </p:cNvPr>
          <p:cNvPicPr>
            <a:picLocks noChangeAspect="1"/>
          </p:cNvPicPr>
          <p:nvPr/>
        </p:nvPicPr>
        <p:blipFill>
          <a:blip r:embed="rId5">
            <a:extLst>
              <a:ext uri="{28A0092B-C50C-407E-A947-70E740481C1C}">
                <a14:useLocalDpi xmlns:a14="http://schemas.microsoft.com/office/drawing/2010/main" val="0"/>
              </a:ext>
            </a:extLst>
          </a:blip>
          <a:srcRect l="15566" r="25871"/>
          <a:stretch>
            <a:fillRect/>
          </a:stretch>
        </p:blipFill>
        <p:spPr>
          <a:xfrm>
            <a:off x="-916363" y="0"/>
            <a:ext cx="6024415" cy="6857999"/>
          </a:xfrm>
          <a:prstGeom prst="rect">
            <a:avLst/>
          </a:prstGeom>
        </p:spPr>
      </p:pic>
    </p:spTree>
    <p:extLst>
      <p:ext uri="{BB962C8B-B14F-4D97-AF65-F5344CB8AC3E}">
        <p14:creationId xmlns:p14="http://schemas.microsoft.com/office/powerpoint/2010/main" val="33492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9DEF2F3-611D-30B7-76E9-0A634996F4CF}"/>
              </a:ext>
            </a:extLst>
          </p:cNvPr>
          <p:cNvPicPr>
            <a:picLocks noChangeAspect="1"/>
          </p:cNvPicPr>
          <p:nvPr/>
        </p:nvPicPr>
        <p:blipFill>
          <a:blip r:embed="rId3">
            <a:extLst>
              <a:ext uri="{28A0092B-C50C-407E-A947-70E740481C1C}">
                <a14:useLocalDpi xmlns:a14="http://schemas.microsoft.com/office/drawing/2010/main" val="0"/>
              </a:ext>
            </a:extLst>
          </a:blip>
          <a:srcRect l="82" t="208" b="1"/>
          <a:stretch>
            <a:fillRect/>
          </a:stretch>
        </p:blipFill>
        <p:spPr>
          <a:xfrm>
            <a:off x="-2381" y="-2382"/>
            <a:ext cx="12286366" cy="6929163"/>
          </a:xfrm>
          <a:prstGeom prst="rect">
            <a:avLst/>
          </a:prstGeom>
        </p:spPr>
      </p:pic>
      <p:pic>
        <p:nvPicPr>
          <p:cNvPr id="15" name="Picture 14">
            <a:extLst>
              <a:ext uri="{FF2B5EF4-FFF2-40B4-BE49-F238E27FC236}">
                <a16:creationId xmlns:a16="http://schemas.microsoft.com/office/drawing/2014/main" id="{D1C7C9AF-4456-03C4-C1C1-EE1910AFE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6" y="1705728"/>
            <a:ext cx="5114925" cy="3005984"/>
          </a:xfrm>
          <a:prstGeom prst="rect">
            <a:avLst/>
          </a:prstGeom>
        </p:spPr>
      </p:pic>
      <p:pic>
        <p:nvPicPr>
          <p:cNvPr id="13" name="Picture 12">
            <a:extLst>
              <a:ext uri="{FF2B5EF4-FFF2-40B4-BE49-F238E27FC236}">
                <a16:creationId xmlns:a16="http://schemas.microsoft.com/office/drawing/2014/main" id="{8F07564B-23DF-0581-F10A-F83CA694D1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21365" y="2336788"/>
            <a:ext cx="5114923" cy="3005982"/>
          </a:xfrm>
          <a:prstGeom prst="rect">
            <a:avLst/>
          </a:prstGeom>
        </p:spPr>
      </p:pic>
      <p:pic>
        <p:nvPicPr>
          <p:cNvPr id="11" name="Picture 10">
            <a:extLst>
              <a:ext uri="{FF2B5EF4-FFF2-40B4-BE49-F238E27FC236}">
                <a16:creationId xmlns:a16="http://schemas.microsoft.com/office/drawing/2014/main" id="{A07A348E-8E7C-5806-AFD4-8FC2A2353B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38541" y="2021260"/>
            <a:ext cx="5114923" cy="3005982"/>
          </a:xfrm>
          <a:prstGeom prst="rect">
            <a:avLst/>
          </a:prstGeom>
        </p:spPr>
      </p:pic>
      <p:sp>
        <p:nvSpPr>
          <p:cNvPr id="21" name="TextBox 20">
            <a:extLst>
              <a:ext uri="{FF2B5EF4-FFF2-40B4-BE49-F238E27FC236}">
                <a16:creationId xmlns:a16="http://schemas.microsoft.com/office/drawing/2014/main" id="{A79B7BA5-B656-7ECF-0A79-AB90EC6F1513}"/>
              </a:ext>
            </a:extLst>
          </p:cNvPr>
          <p:cNvSpPr txBox="1"/>
          <p:nvPr/>
        </p:nvSpPr>
        <p:spPr>
          <a:xfrm>
            <a:off x="857250" y="742950"/>
            <a:ext cx="2830518" cy="769441"/>
          </a:xfrm>
          <a:prstGeom prst="rect">
            <a:avLst/>
          </a:prstGeom>
          <a:noFill/>
        </p:spPr>
        <p:txBody>
          <a:bodyPr wrap="none" rtlCol="0">
            <a:spAutoFit/>
          </a:bodyPr>
          <a:lstStyle/>
          <a:p>
            <a:r>
              <a:rPr lang="en-US" sz="4400">
                <a:solidFill>
                  <a:schemeClr val="bg1"/>
                </a:solidFill>
                <a:latin typeface="+mj-lt"/>
              </a:rPr>
              <a:t>WE DESIGN</a:t>
            </a:r>
          </a:p>
        </p:txBody>
      </p:sp>
      <p:sp>
        <p:nvSpPr>
          <p:cNvPr id="22" name="TextBox 21">
            <a:extLst>
              <a:ext uri="{FF2B5EF4-FFF2-40B4-BE49-F238E27FC236}">
                <a16:creationId xmlns:a16="http://schemas.microsoft.com/office/drawing/2014/main" id="{EC23137B-0AD4-E639-6126-86890296E741}"/>
              </a:ext>
            </a:extLst>
          </p:cNvPr>
          <p:cNvSpPr txBox="1"/>
          <p:nvPr/>
        </p:nvSpPr>
        <p:spPr>
          <a:xfrm>
            <a:off x="7214391" y="5295146"/>
            <a:ext cx="4161717" cy="769441"/>
          </a:xfrm>
          <a:prstGeom prst="rect">
            <a:avLst/>
          </a:prstGeom>
          <a:noFill/>
        </p:spPr>
        <p:txBody>
          <a:bodyPr wrap="none" rtlCol="0">
            <a:spAutoFit/>
          </a:bodyPr>
          <a:lstStyle/>
          <a:p>
            <a:r>
              <a:rPr lang="en-US" sz="4400">
                <a:solidFill>
                  <a:schemeClr val="bg1"/>
                </a:solidFill>
                <a:latin typeface="+mj-lt"/>
              </a:rPr>
              <a:t>WITH </a:t>
            </a:r>
            <a:r>
              <a:rPr lang="en-US" sz="4400">
                <a:solidFill>
                  <a:schemeClr val="accent4"/>
                </a:solidFill>
                <a:latin typeface="+mj-lt"/>
              </a:rPr>
              <a:t>INTENTION</a:t>
            </a:r>
          </a:p>
        </p:txBody>
      </p:sp>
    </p:spTree>
    <p:extLst>
      <p:ext uri="{BB962C8B-B14F-4D97-AF65-F5344CB8AC3E}">
        <p14:creationId xmlns:p14="http://schemas.microsoft.com/office/powerpoint/2010/main" val="22112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2"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750" fill="hold"/>
                                        <p:tgtEl>
                                          <p:spTgt spid="11"/>
                                        </p:tgtEl>
                                        <p:attrNameLst>
                                          <p:attrName>ppt_x</p:attrName>
                                        </p:attrNameLst>
                                      </p:cBhvr>
                                      <p:tavLst>
                                        <p:tav tm="0">
                                          <p:val>
                                            <p:strVal val="1+#ppt_w/2"/>
                                          </p:val>
                                        </p:tav>
                                        <p:tav tm="100000">
                                          <p:val>
                                            <p:strVal val="#ppt_x"/>
                                          </p:val>
                                        </p:tav>
                                      </p:tavLst>
                                    </p:anim>
                                    <p:anim calcmode="lin" valueType="num">
                                      <p:cBhvr additive="base">
                                        <p:cTn id="17" dur="75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1+#ppt_w/2"/>
                                          </p:val>
                                        </p:tav>
                                        <p:tav tm="100000">
                                          <p:val>
                                            <p:strVal val="#ppt_x"/>
                                          </p:val>
                                        </p:tav>
                                      </p:tavLst>
                                    </p:anim>
                                    <p:anim calcmode="lin" valueType="num">
                                      <p:cBhvr additive="base">
                                        <p:cTn id="22" dur="75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3250"/>
                            </p:stCondLst>
                            <p:childTnLst>
                              <p:par>
                                <p:cTn id="24" presetID="10" presetClass="entr" presetSubtype="0" fill="hold" grpId="0" nodeType="afterEffect">
                                  <p:stCondLst>
                                    <p:cond delay="5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90C3E8-58A4-C0E7-5A45-FE943CFD93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388665A-161A-B699-B499-30342F699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378" y="952501"/>
            <a:ext cx="1957677" cy="1957677"/>
          </a:xfrm>
          <a:prstGeom prst="rect">
            <a:avLst/>
          </a:prstGeom>
        </p:spPr>
      </p:pic>
      <p:grpSp>
        <p:nvGrpSpPr>
          <p:cNvPr id="17" name="Group 16">
            <a:extLst>
              <a:ext uri="{FF2B5EF4-FFF2-40B4-BE49-F238E27FC236}">
                <a16:creationId xmlns:a16="http://schemas.microsoft.com/office/drawing/2014/main" id="{E0456FFB-C563-91A5-3345-4C93450A7875}"/>
              </a:ext>
            </a:extLst>
          </p:cNvPr>
          <p:cNvGrpSpPr/>
          <p:nvPr/>
        </p:nvGrpSpPr>
        <p:grpSpPr>
          <a:xfrm>
            <a:off x="952500" y="3429000"/>
            <a:ext cx="4343069" cy="1557436"/>
            <a:chOff x="952500" y="3429000"/>
            <a:chExt cx="4343069" cy="1557436"/>
          </a:xfrm>
        </p:grpSpPr>
        <p:sp>
          <p:nvSpPr>
            <p:cNvPr id="11" name="TextBox 10">
              <a:extLst>
                <a:ext uri="{FF2B5EF4-FFF2-40B4-BE49-F238E27FC236}">
                  <a16:creationId xmlns:a16="http://schemas.microsoft.com/office/drawing/2014/main" id="{9017D27C-B56D-F9F9-5AF7-BCA6A33E6029}"/>
                </a:ext>
              </a:extLst>
            </p:cNvPr>
            <p:cNvSpPr txBox="1"/>
            <p:nvPr/>
          </p:nvSpPr>
          <p:spPr>
            <a:xfrm>
              <a:off x="1383824" y="3486666"/>
              <a:ext cx="3911745" cy="1499770"/>
            </a:xfrm>
            <a:prstGeom prst="rect">
              <a:avLst/>
            </a:prstGeom>
            <a:noFill/>
          </p:spPr>
          <p:txBody>
            <a:bodyPr wrap="square" rtlCol="0">
              <a:spAutoFit/>
            </a:bodyPr>
            <a:lstStyle/>
            <a:p>
              <a:pPr>
                <a:lnSpc>
                  <a:spcPct val="130000"/>
                </a:lnSpc>
              </a:pPr>
              <a:r>
                <a:rPr lang="en-US" dirty="0">
                  <a:solidFill>
                    <a:schemeClr val="bg1"/>
                  </a:solidFill>
                </a:rPr>
                <a:t>LCC likely already has a more autism-inclusive sensory environment than the </a:t>
              </a:r>
              <a:r>
                <a:rPr lang="en-US" dirty="0">
                  <a:solidFill>
                    <a:schemeClr val="accent4"/>
                  </a:solidFill>
                </a:rPr>
                <a:t>majority</a:t>
              </a:r>
              <a:r>
                <a:rPr lang="en-US" dirty="0">
                  <a:solidFill>
                    <a:schemeClr val="bg1"/>
                  </a:solidFill>
                </a:rPr>
                <a:t> of higher education institutions.</a:t>
              </a:r>
            </a:p>
          </p:txBody>
        </p:sp>
        <p:pic>
          <p:nvPicPr>
            <p:cNvPr id="12" name="Picture 11">
              <a:extLst>
                <a:ext uri="{FF2B5EF4-FFF2-40B4-BE49-F238E27FC236}">
                  <a16:creationId xmlns:a16="http://schemas.microsoft.com/office/drawing/2014/main" id="{3DA28A40-35AF-A8BF-D997-92A6569CB3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2500" y="3429000"/>
              <a:ext cx="387179" cy="306820"/>
            </a:xfrm>
            <a:prstGeom prst="rect">
              <a:avLst/>
            </a:prstGeom>
          </p:spPr>
        </p:pic>
      </p:grpSp>
      <p:grpSp>
        <p:nvGrpSpPr>
          <p:cNvPr id="18" name="Group 17">
            <a:extLst>
              <a:ext uri="{FF2B5EF4-FFF2-40B4-BE49-F238E27FC236}">
                <a16:creationId xmlns:a16="http://schemas.microsoft.com/office/drawing/2014/main" id="{372D756E-1319-BE69-4E97-4013480EE1D4}"/>
              </a:ext>
            </a:extLst>
          </p:cNvPr>
          <p:cNvGrpSpPr/>
          <p:nvPr/>
        </p:nvGrpSpPr>
        <p:grpSpPr>
          <a:xfrm>
            <a:off x="3020564" y="5528558"/>
            <a:ext cx="3881454" cy="466064"/>
            <a:chOff x="3020564" y="5528558"/>
            <a:chExt cx="3881454" cy="466064"/>
          </a:xfrm>
        </p:grpSpPr>
        <p:pic>
          <p:nvPicPr>
            <p:cNvPr id="13" name="Graphic 12">
              <a:extLst>
                <a:ext uri="{FF2B5EF4-FFF2-40B4-BE49-F238E27FC236}">
                  <a16:creationId xmlns:a16="http://schemas.microsoft.com/office/drawing/2014/main" id="{85E6FDF3-ECB6-0447-DFD0-BD468FBA82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flipV="1">
              <a:off x="3020564" y="5528558"/>
              <a:ext cx="818981" cy="466064"/>
            </a:xfrm>
            <a:prstGeom prst="rect">
              <a:avLst/>
            </a:prstGeom>
          </p:spPr>
        </p:pic>
        <p:sp>
          <p:nvSpPr>
            <p:cNvPr id="14" name="TextBox 13">
              <a:extLst>
                <a:ext uri="{FF2B5EF4-FFF2-40B4-BE49-F238E27FC236}">
                  <a16:creationId xmlns:a16="http://schemas.microsoft.com/office/drawing/2014/main" id="{BED55792-C739-9559-4812-F863FBF56265}"/>
                </a:ext>
              </a:extLst>
            </p:cNvPr>
            <p:cNvSpPr txBox="1"/>
            <p:nvPr/>
          </p:nvSpPr>
          <p:spPr>
            <a:xfrm>
              <a:off x="3323794" y="5608728"/>
              <a:ext cx="3578224" cy="369332"/>
            </a:xfrm>
            <a:prstGeom prst="rect">
              <a:avLst/>
            </a:prstGeom>
            <a:noFill/>
          </p:spPr>
          <p:txBody>
            <a:bodyPr wrap="none" rtlCol="0">
              <a:spAutoFit/>
            </a:bodyPr>
            <a:lstStyle/>
            <a:p>
              <a:r>
                <a:rPr lang="en-US">
                  <a:solidFill>
                    <a:schemeClr val="bg1"/>
                  </a:solidFill>
                </a:rPr>
                <a:t>Dr. Lalor – Landmark College</a:t>
              </a:r>
            </a:p>
          </p:txBody>
        </p:sp>
      </p:grpSp>
      <p:pic>
        <p:nvPicPr>
          <p:cNvPr id="16" name="Picture 15">
            <a:extLst>
              <a:ext uri="{FF2B5EF4-FFF2-40B4-BE49-F238E27FC236}">
                <a16:creationId xmlns:a16="http://schemas.microsoft.com/office/drawing/2014/main" id="{1AD3C687-9D20-DD58-91DA-3F686125B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8411" y="1931339"/>
            <a:ext cx="2950746" cy="3478998"/>
          </a:xfrm>
          <a:prstGeom prst="rect">
            <a:avLst/>
          </a:prstGeom>
        </p:spPr>
      </p:pic>
    </p:spTree>
    <p:extLst>
      <p:ext uri="{BB962C8B-B14F-4D97-AF65-F5344CB8AC3E}">
        <p14:creationId xmlns:p14="http://schemas.microsoft.com/office/powerpoint/2010/main" val="1677858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8631D8E-A659-39C2-C7D6-7D22E0173EF3}"/>
              </a:ext>
            </a:extLst>
          </p:cNvPr>
          <p:cNvGrpSpPr/>
          <p:nvPr/>
        </p:nvGrpSpPr>
        <p:grpSpPr>
          <a:xfrm>
            <a:off x="-195645" y="1380042"/>
            <a:ext cx="5594581" cy="1785104"/>
            <a:chOff x="-378525" y="1208291"/>
            <a:chExt cx="5594581" cy="1785104"/>
          </a:xfrm>
        </p:grpSpPr>
        <p:pic>
          <p:nvPicPr>
            <p:cNvPr id="5" name="Picture 4">
              <a:extLst>
                <a:ext uri="{FF2B5EF4-FFF2-40B4-BE49-F238E27FC236}">
                  <a16:creationId xmlns:a16="http://schemas.microsoft.com/office/drawing/2014/main" id="{2EDCF1EF-4A9B-4416-3D41-3DE83E930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25" y="1689440"/>
              <a:ext cx="5594581" cy="940793"/>
            </a:xfrm>
            <a:prstGeom prst="rect">
              <a:avLst/>
            </a:prstGeom>
          </p:spPr>
        </p:pic>
        <p:sp>
          <p:nvSpPr>
            <p:cNvPr id="8" name="TextBox 7">
              <a:extLst>
                <a:ext uri="{FF2B5EF4-FFF2-40B4-BE49-F238E27FC236}">
                  <a16:creationId xmlns:a16="http://schemas.microsoft.com/office/drawing/2014/main" id="{4BE94F0F-8596-1D32-DC1D-1B79A01E2B57}"/>
                </a:ext>
              </a:extLst>
            </p:cNvPr>
            <p:cNvSpPr txBox="1"/>
            <p:nvPr/>
          </p:nvSpPr>
          <p:spPr>
            <a:xfrm>
              <a:off x="2139617" y="1208291"/>
              <a:ext cx="1614545" cy="1785104"/>
            </a:xfrm>
            <a:prstGeom prst="rect">
              <a:avLst/>
            </a:prstGeom>
            <a:noFill/>
          </p:spPr>
          <p:txBody>
            <a:bodyPr wrap="none" rtlCol="0">
              <a:spAutoFit/>
            </a:bodyPr>
            <a:lstStyle/>
            <a:p>
              <a:r>
                <a:rPr lang="en-US" sz="11000" b="1">
                  <a:latin typeface="+mj-lt"/>
                </a:rPr>
                <a:t>15</a:t>
              </a:r>
            </a:p>
          </p:txBody>
        </p:sp>
        <p:sp>
          <p:nvSpPr>
            <p:cNvPr id="11" name="TextBox 10">
              <a:extLst>
                <a:ext uri="{FF2B5EF4-FFF2-40B4-BE49-F238E27FC236}">
                  <a16:creationId xmlns:a16="http://schemas.microsoft.com/office/drawing/2014/main" id="{08004F86-87FE-3C3C-601E-90F62CF428D5}"/>
                </a:ext>
              </a:extLst>
            </p:cNvPr>
            <p:cNvSpPr txBox="1"/>
            <p:nvPr/>
          </p:nvSpPr>
          <p:spPr>
            <a:xfrm>
              <a:off x="2003734" y="2286393"/>
              <a:ext cx="2568267" cy="646331"/>
            </a:xfrm>
            <a:prstGeom prst="rect">
              <a:avLst/>
            </a:prstGeom>
            <a:noFill/>
          </p:spPr>
          <p:txBody>
            <a:bodyPr wrap="none" rtlCol="0">
              <a:spAutoFit/>
            </a:bodyPr>
            <a:lstStyle/>
            <a:p>
              <a:r>
                <a:rPr lang="en-US" sz="3600" b="1">
                  <a:solidFill>
                    <a:schemeClr val="bg1"/>
                  </a:solidFill>
                  <a:latin typeface="+mj-lt"/>
                </a:rPr>
                <a:t>Focus Group</a:t>
              </a:r>
            </a:p>
          </p:txBody>
        </p:sp>
      </p:grpSp>
      <p:grpSp>
        <p:nvGrpSpPr>
          <p:cNvPr id="17" name="Group 16">
            <a:extLst>
              <a:ext uri="{FF2B5EF4-FFF2-40B4-BE49-F238E27FC236}">
                <a16:creationId xmlns:a16="http://schemas.microsoft.com/office/drawing/2014/main" id="{F38195BD-9DF7-A866-76FC-78655679A1CE}"/>
              </a:ext>
            </a:extLst>
          </p:cNvPr>
          <p:cNvGrpSpPr/>
          <p:nvPr/>
        </p:nvGrpSpPr>
        <p:grpSpPr>
          <a:xfrm>
            <a:off x="-195645" y="2888200"/>
            <a:ext cx="5594581" cy="1785104"/>
            <a:chOff x="-378525" y="2851616"/>
            <a:chExt cx="5594581" cy="1785104"/>
          </a:xfrm>
        </p:grpSpPr>
        <p:pic>
          <p:nvPicPr>
            <p:cNvPr id="6" name="Picture 5">
              <a:extLst>
                <a:ext uri="{FF2B5EF4-FFF2-40B4-BE49-F238E27FC236}">
                  <a16:creationId xmlns:a16="http://schemas.microsoft.com/office/drawing/2014/main" id="{792BFDE8-6E68-146E-0F19-A7FD2867B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25" y="3347862"/>
              <a:ext cx="5594581" cy="940793"/>
            </a:xfrm>
            <a:prstGeom prst="rect">
              <a:avLst/>
            </a:prstGeom>
          </p:spPr>
        </p:pic>
        <p:sp>
          <p:nvSpPr>
            <p:cNvPr id="9" name="TextBox 8">
              <a:extLst>
                <a:ext uri="{FF2B5EF4-FFF2-40B4-BE49-F238E27FC236}">
                  <a16:creationId xmlns:a16="http://schemas.microsoft.com/office/drawing/2014/main" id="{838B3CFE-7A94-F67C-C836-74A56E8A18E2}"/>
                </a:ext>
              </a:extLst>
            </p:cNvPr>
            <p:cNvSpPr txBox="1"/>
            <p:nvPr/>
          </p:nvSpPr>
          <p:spPr>
            <a:xfrm>
              <a:off x="2139617" y="2851616"/>
              <a:ext cx="2329484" cy="1785104"/>
            </a:xfrm>
            <a:prstGeom prst="rect">
              <a:avLst/>
            </a:prstGeom>
            <a:noFill/>
          </p:spPr>
          <p:txBody>
            <a:bodyPr wrap="none" rtlCol="0">
              <a:spAutoFit/>
            </a:bodyPr>
            <a:lstStyle/>
            <a:p>
              <a:r>
                <a:rPr lang="en-US" sz="11000" b="1">
                  <a:latin typeface="+mj-lt"/>
                </a:rPr>
                <a:t>107</a:t>
              </a:r>
            </a:p>
          </p:txBody>
        </p:sp>
        <p:sp>
          <p:nvSpPr>
            <p:cNvPr id="12" name="TextBox 11">
              <a:extLst>
                <a:ext uri="{FF2B5EF4-FFF2-40B4-BE49-F238E27FC236}">
                  <a16:creationId xmlns:a16="http://schemas.microsoft.com/office/drawing/2014/main" id="{065BA77D-E025-9E26-A47D-207A20F78AA9}"/>
                </a:ext>
              </a:extLst>
            </p:cNvPr>
            <p:cNvSpPr txBox="1"/>
            <p:nvPr/>
          </p:nvSpPr>
          <p:spPr>
            <a:xfrm>
              <a:off x="2003734" y="3948561"/>
              <a:ext cx="2458815" cy="646331"/>
            </a:xfrm>
            <a:prstGeom prst="rect">
              <a:avLst/>
            </a:prstGeom>
            <a:noFill/>
          </p:spPr>
          <p:txBody>
            <a:bodyPr wrap="none" rtlCol="0">
              <a:spAutoFit/>
            </a:bodyPr>
            <a:lstStyle/>
            <a:p>
              <a:r>
                <a:rPr lang="en-US" sz="3600" b="1">
                  <a:solidFill>
                    <a:schemeClr val="bg1"/>
                  </a:solidFill>
                  <a:latin typeface="+mj-lt"/>
                </a:rPr>
                <a:t>Participants</a:t>
              </a:r>
            </a:p>
          </p:txBody>
        </p:sp>
      </p:grpSp>
      <p:grpSp>
        <p:nvGrpSpPr>
          <p:cNvPr id="18" name="Group 17">
            <a:extLst>
              <a:ext uri="{FF2B5EF4-FFF2-40B4-BE49-F238E27FC236}">
                <a16:creationId xmlns:a16="http://schemas.microsoft.com/office/drawing/2014/main" id="{F7F025C8-F4ED-507B-2BD1-6A44F584699F}"/>
              </a:ext>
            </a:extLst>
          </p:cNvPr>
          <p:cNvGrpSpPr/>
          <p:nvPr/>
        </p:nvGrpSpPr>
        <p:grpSpPr>
          <a:xfrm>
            <a:off x="-195645" y="4458419"/>
            <a:ext cx="5594581" cy="1785104"/>
            <a:chOff x="-378525" y="4429786"/>
            <a:chExt cx="5594581" cy="1785104"/>
          </a:xfrm>
        </p:grpSpPr>
        <p:pic>
          <p:nvPicPr>
            <p:cNvPr id="7" name="Picture 6">
              <a:extLst>
                <a:ext uri="{FF2B5EF4-FFF2-40B4-BE49-F238E27FC236}">
                  <a16:creationId xmlns:a16="http://schemas.microsoft.com/office/drawing/2014/main" id="{41AF9842-FD3F-9047-3E0F-6EE11731A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25" y="4926607"/>
              <a:ext cx="5594581" cy="940793"/>
            </a:xfrm>
            <a:prstGeom prst="rect">
              <a:avLst/>
            </a:prstGeom>
          </p:spPr>
        </p:pic>
        <p:sp>
          <p:nvSpPr>
            <p:cNvPr id="10" name="TextBox 9">
              <a:extLst>
                <a:ext uri="{FF2B5EF4-FFF2-40B4-BE49-F238E27FC236}">
                  <a16:creationId xmlns:a16="http://schemas.microsoft.com/office/drawing/2014/main" id="{3783C940-C0CE-4839-E2DC-8D17CE4B7267}"/>
                </a:ext>
              </a:extLst>
            </p:cNvPr>
            <p:cNvSpPr txBox="1"/>
            <p:nvPr/>
          </p:nvSpPr>
          <p:spPr>
            <a:xfrm>
              <a:off x="2139617" y="4429786"/>
              <a:ext cx="2329484" cy="1785104"/>
            </a:xfrm>
            <a:prstGeom prst="rect">
              <a:avLst/>
            </a:prstGeom>
            <a:noFill/>
          </p:spPr>
          <p:txBody>
            <a:bodyPr wrap="none" rtlCol="0">
              <a:spAutoFit/>
            </a:bodyPr>
            <a:lstStyle/>
            <a:p>
              <a:r>
                <a:rPr lang="en-US" sz="11000" b="1">
                  <a:latin typeface="+mj-lt"/>
                </a:rPr>
                <a:t>110</a:t>
              </a:r>
            </a:p>
          </p:txBody>
        </p:sp>
        <p:sp>
          <p:nvSpPr>
            <p:cNvPr id="13" name="TextBox 12">
              <a:extLst>
                <a:ext uri="{FF2B5EF4-FFF2-40B4-BE49-F238E27FC236}">
                  <a16:creationId xmlns:a16="http://schemas.microsoft.com/office/drawing/2014/main" id="{3101F69D-2655-627B-C5A0-AB5A279C2B12}"/>
                </a:ext>
              </a:extLst>
            </p:cNvPr>
            <p:cNvSpPr txBox="1"/>
            <p:nvPr/>
          </p:nvSpPr>
          <p:spPr>
            <a:xfrm>
              <a:off x="2003734" y="5512370"/>
              <a:ext cx="1659942" cy="646331"/>
            </a:xfrm>
            <a:prstGeom prst="rect">
              <a:avLst/>
            </a:prstGeom>
            <a:noFill/>
          </p:spPr>
          <p:txBody>
            <a:bodyPr wrap="none" rtlCol="0">
              <a:spAutoFit/>
            </a:bodyPr>
            <a:lstStyle/>
            <a:p>
              <a:r>
                <a:rPr lang="en-US" sz="3600" b="1">
                  <a:solidFill>
                    <a:schemeClr val="bg1"/>
                  </a:solidFill>
                  <a:latin typeface="+mj-lt"/>
                </a:rPr>
                <a:t>Surveys</a:t>
              </a:r>
            </a:p>
          </p:txBody>
        </p:sp>
      </p:grpSp>
      <p:sp>
        <p:nvSpPr>
          <p:cNvPr id="14" name="TextBox 13">
            <a:extLst>
              <a:ext uri="{FF2B5EF4-FFF2-40B4-BE49-F238E27FC236}">
                <a16:creationId xmlns:a16="http://schemas.microsoft.com/office/drawing/2014/main" id="{62863AC7-FFB9-778F-FC9F-873F632BFC84}"/>
              </a:ext>
            </a:extLst>
          </p:cNvPr>
          <p:cNvSpPr txBox="1"/>
          <p:nvPr/>
        </p:nvSpPr>
        <p:spPr>
          <a:xfrm>
            <a:off x="865036" y="741862"/>
            <a:ext cx="5502725" cy="707886"/>
          </a:xfrm>
          <a:prstGeom prst="rect">
            <a:avLst/>
          </a:prstGeom>
          <a:noFill/>
        </p:spPr>
        <p:txBody>
          <a:bodyPr wrap="none" rtlCol="0">
            <a:spAutoFit/>
          </a:bodyPr>
          <a:lstStyle/>
          <a:p>
            <a:r>
              <a:rPr lang="en-US" sz="4000">
                <a:solidFill>
                  <a:schemeClr val="bg1"/>
                </a:solidFill>
                <a:latin typeface="+mj-lt"/>
              </a:rPr>
              <a:t>WE DID THE HOMEWORK</a:t>
            </a:r>
          </a:p>
        </p:txBody>
      </p:sp>
      <p:grpSp>
        <p:nvGrpSpPr>
          <p:cNvPr id="28" name="Group 27">
            <a:extLst>
              <a:ext uri="{FF2B5EF4-FFF2-40B4-BE49-F238E27FC236}">
                <a16:creationId xmlns:a16="http://schemas.microsoft.com/office/drawing/2014/main" id="{05359829-C0C6-4BF5-D3A1-A028E46FAF0B}"/>
              </a:ext>
            </a:extLst>
          </p:cNvPr>
          <p:cNvGrpSpPr/>
          <p:nvPr/>
        </p:nvGrpSpPr>
        <p:grpSpPr>
          <a:xfrm>
            <a:off x="4890764" y="952500"/>
            <a:ext cx="9686674" cy="6457782"/>
            <a:chOff x="4890764" y="896842"/>
            <a:chExt cx="9686674" cy="6457782"/>
          </a:xfrm>
        </p:grpSpPr>
        <p:pic>
          <p:nvPicPr>
            <p:cNvPr id="19" name="Graphic 18">
              <a:extLst>
                <a:ext uri="{FF2B5EF4-FFF2-40B4-BE49-F238E27FC236}">
                  <a16:creationId xmlns:a16="http://schemas.microsoft.com/office/drawing/2014/main" id="{2D160CCF-F2F3-CE35-E307-FC6B2C52F2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34324" y="2859567"/>
              <a:ext cx="7014911" cy="3992041"/>
            </a:xfrm>
            <a:prstGeom prst="rect">
              <a:avLst/>
            </a:prstGeom>
          </p:spPr>
        </p:pic>
        <p:pic>
          <p:nvPicPr>
            <p:cNvPr id="21" name="Picture 20">
              <a:extLst>
                <a:ext uri="{FF2B5EF4-FFF2-40B4-BE49-F238E27FC236}">
                  <a16:creationId xmlns:a16="http://schemas.microsoft.com/office/drawing/2014/main" id="{28B6521F-1FA5-8A9B-6113-041B8D2407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90764" y="896842"/>
              <a:ext cx="9686674" cy="6457782"/>
            </a:xfrm>
            <a:prstGeom prst="rect">
              <a:avLst/>
            </a:prstGeom>
          </p:spPr>
        </p:pic>
      </p:grpSp>
    </p:spTree>
    <p:extLst>
      <p:ext uri="{BB962C8B-B14F-4D97-AF65-F5344CB8AC3E}">
        <p14:creationId xmlns:p14="http://schemas.microsoft.com/office/powerpoint/2010/main" val="3561389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715D1-889F-04B3-F279-1D9B2C0D7E9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6D754C7D-BAD3-0CA5-6D29-529B69C16534}"/>
              </a:ext>
            </a:extLst>
          </p:cNvPr>
          <p:cNvSpPr txBox="1"/>
          <p:nvPr/>
        </p:nvSpPr>
        <p:spPr>
          <a:xfrm>
            <a:off x="865036" y="751387"/>
            <a:ext cx="4615815" cy="707886"/>
          </a:xfrm>
          <a:prstGeom prst="rect">
            <a:avLst/>
          </a:prstGeom>
          <a:noFill/>
        </p:spPr>
        <p:txBody>
          <a:bodyPr wrap="none" rtlCol="0">
            <a:spAutoFit/>
          </a:bodyPr>
          <a:lstStyle/>
          <a:p>
            <a:r>
              <a:rPr lang="en-US" sz="4000">
                <a:solidFill>
                  <a:schemeClr val="bg1"/>
                </a:solidFill>
                <a:latin typeface="+mj-lt"/>
              </a:rPr>
              <a:t>YOU GAVE FEEDBACK</a:t>
            </a:r>
          </a:p>
        </p:txBody>
      </p:sp>
      <p:pic>
        <p:nvPicPr>
          <p:cNvPr id="3" name="Picture 2">
            <a:extLst>
              <a:ext uri="{FF2B5EF4-FFF2-40B4-BE49-F238E27FC236}">
                <a16:creationId xmlns:a16="http://schemas.microsoft.com/office/drawing/2014/main" id="{878AB9DD-78CB-4D42-41F4-5948FB0BB4D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162800" y="2449428"/>
            <a:ext cx="5029200" cy="38100"/>
          </a:xfrm>
          <a:prstGeom prst="rect">
            <a:avLst/>
          </a:prstGeom>
        </p:spPr>
      </p:pic>
      <p:pic>
        <p:nvPicPr>
          <p:cNvPr id="4" name="Picture 3">
            <a:extLst>
              <a:ext uri="{FF2B5EF4-FFF2-40B4-BE49-F238E27FC236}">
                <a16:creationId xmlns:a16="http://schemas.microsoft.com/office/drawing/2014/main" id="{04B8ECFA-0264-57D8-7435-C667388D6D1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162800" y="4329453"/>
            <a:ext cx="5029200" cy="38100"/>
          </a:xfrm>
          <a:prstGeom prst="rect">
            <a:avLst/>
          </a:prstGeom>
        </p:spPr>
      </p:pic>
      <p:sp>
        <p:nvSpPr>
          <p:cNvPr id="15" name="TextBox 14">
            <a:extLst>
              <a:ext uri="{FF2B5EF4-FFF2-40B4-BE49-F238E27FC236}">
                <a16:creationId xmlns:a16="http://schemas.microsoft.com/office/drawing/2014/main" id="{F9599546-4466-E0E4-C9AA-183676F75D71}"/>
              </a:ext>
            </a:extLst>
          </p:cNvPr>
          <p:cNvSpPr txBox="1"/>
          <p:nvPr/>
        </p:nvSpPr>
        <p:spPr>
          <a:xfrm>
            <a:off x="7887690" y="708484"/>
            <a:ext cx="2060179" cy="1107996"/>
          </a:xfrm>
          <a:prstGeom prst="rect">
            <a:avLst/>
          </a:prstGeom>
          <a:noFill/>
        </p:spPr>
        <p:txBody>
          <a:bodyPr wrap="none" rtlCol="0">
            <a:spAutoFit/>
          </a:bodyPr>
          <a:lstStyle/>
          <a:p>
            <a:r>
              <a:rPr lang="en-US" sz="6600" b="1">
                <a:solidFill>
                  <a:srgbClr val="DA8D17"/>
                </a:solidFill>
              </a:rPr>
              <a:t>80%</a:t>
            </a:r>
          </a:p>
        </p:txBody>
      </p:sp>
      <p:sp>
        <p:nvSpPr>
          <p:cNvPr id="20" name="TextBox 19">
            <a:extLst>
              <a:ext uri="{FF2B5EF4-FFF2-40B4-BE49-F238E27FC236}">
                <a16:creationId xmlns:a16="http://schemas.microsoft.com/office/drawing/2014/main" id="{538357B3-507E-A41C-DDCD-719F6394A9EA}"/>
              </a:ext>
            </a:extLst>
          </p:cNvPr>
          <p:cNvSpPr txBox="1"/>
          <p:nvPr/>
        </p:nvSpPr>
        <p:spPr>
          <a:xfrm>
            <a:off x="7887690" y="1558456"/>
            <a:ext cx="4190339" cy="646331"/>
          </a:xfrm>
          <a:prstGeom prst="rect">
            <a:avLst/>
          </a:prstGeom>
          <a:noFill/>
        </p:spPr>
        <p:txBody>
          <a:bodyPr wrap="square" rtlCol="0">
            <a:spAutoFit/>
          </a:bodyPr>
          <a:lstStyle/>
          <a:p>
            <a:r>
              <a:rPr lang="en-US">
                <a:solidFill>
                  <a:schemeClr val="bg1"/>
                </a:solidFill>
              </a:rPr>
              <a:t>Neurodivergent Student</a:t>
            </a:r>
            <a:br>
              <a:rPr lang="en-US">
                <a:solidFill>
                  <a:schemeClr val="bg1"/>
                </a:solidFill>
              </a:rPr>
            </a:br>
            <a:r>
              <a:rPr lang="en-US">
                <a:solidFill>
                  <a:schemeClr val="bg1"/>
                </a:solidFill>
              </a:rPr>
              <a:t>Approval</a:t>
            </a:r>
          </a:p>
        </p:txBody>
      </p:sp>
      <p:sp>
        <p:nvSpPr>
          <p:cNvPr id="22" name="TextBox 21">
            <a:extLst>
              <a:ext uri="{FF2B5EF4-FFF2-40B4-BE49-F238E27FC236}">
                <a16:creationId xmlns:a16="http://schemas.microsoft.com/office/drawing/2014/main" id="{F8340C94-01E2-6D57-CCE4-3901E6C7B654}"/>
              </a:ext>
            </a:extLst>
          </p:cNvPr>
          <p:cNvSpPr txBox="1"/>
          <p:nvPr/>
        </p:nvSpPr>
        <p:spPr>
          <a:xfrm>
            <a:off x="7887690" y="2579028"/>
            <a:ext cx="2042547" cy="1107996"/>
          </a:xfrm>
          <a:prstGeom prst="rect">
            <a:avLst/>
          </a:prstGeom>
          <a:noFill/>
        </p:spPr>
        <p:txBody>
          <a:bodyPr wrap="none" rtlCol="0">
            <a:spAutoFit/>
          </a:bodyPr>
          <a:lstStyle/>
          <a:p>
            <a:r>
              <a:rPr lang="en-US" sz="6600" b="1">
                <a:solidFill>
                  <a:schemeClr val="accent4"/>
                </a:solidFill>
              </a:rPr>
              <a:t>88%</a:t>
            </a:r>
          </a:p>
        </p:txBody>
      </p:sp>
      <p:sp>
        <p:nvSpPr>
          <p:cNvPr id="23" name="TextBox 22">
            <a:extLst>
              <a:ext uri="{FF2B5EF4-FFF2-40B4-BE49-F238E27FC236}">
                <a16:creationId xmlns:a16="http://schemas.microsoft.com/office/drawing/2014/main" id="{721435F2-9541-50D8-9325-5553ABEE6646}"/>
              </a:ext>
            </a:extLst>
          </p:cNvPr>
          <p:cNvSpPr txBox="1"/>
          <p:nvPr/>
        </p:nvSpPr>
        <p:spPr>
          <a:xfrm>
            <a:off x="7887690" y="3429000"/>
            <a:ext cx="4190339" cy="646331"/>
          </a:xfrm>
          <a:prstGeom prst="rect">
            <a:avLst/>
          </a:prstGeom>
          <a:noFill/>
        </p:spPr>
        <p:txBody>
          <a:bodyPr wrap="square" rtlCol="0">
            <a:spAutoFit/>
          </a:bodyPr>
          <a:lstStyle/>
          <a:p>
            <a:r>
              <a:rPr lang="en-US">
                <a:solidFill>
                  <a:schemeClr val="bg1"/>
                </a:solidFill>
              </a:rPr>
              <a:t>Neurotypical Student</a:t>
            </a:r>
            <a:br>
              <a:rPr lang="en-US">
                <a:solidFill>
                  <a:schemeClr val="bg1"/>
                </a:solidFill>
              </a:rPr>
            </a:br>
            <a:r>
              <a:rPr lang="en-US">
                <a:solidFill>
                  <a:schemeClr val="bg1"/>
                </a:solidFill>
              </a:rPr>
              <a:t>Approval</a:t>
            </a:r>
          </a:p>
        </p:txBody>
      </p:sp>
      <p:sp>
        <p:nvSpPr>
          <p:cNvPr id="24" name="TextBox 23">
            <a:extLst>
              <a:ext uri="{FF2B5EF4-FFF2-40B4-BE49-F238E27FC236}">
                <a16:creationId xmlns:a16="http://schemas.microsoft.com/office/drawing/2014/main" id="{2196AE95-14B1-F61B-D506-28C6EF7A753D}"/>
              </a:ext>
            </a:extLst>
          </p:cNvPr>
          <p:cNvSpPr txBox="1"/>
          <p:nvPr/>
        </p:nvSpPr>
        <p:spPr>
          <a:xfrm>
            <a:off x="7887690" y="4484594"/>
            <a:ext cx="2008883" cy="1107996"/>
          </a:xfrm>
          <a:prstGeom prst="rect">
            <a:avLst/>
          </a:prstGeom>
          <a:noFill/>
        </p:spPr>
        <p:txBody>
          <a:bodyPr wrap="none" rtlCol="0">
            <a:spAutoFit/>
          </a:bodyPr>
          <a:lstStyle/>
          <a:p>
            <a:r>
              <a:rPr lang="en-US" sz="6600" b="1">
                <a:solidFill>
                  <a:schemeClr val="accent4"/>
                </a:solidFill>
              </a:rPr>
              <a:t>87%</a:t>
            </a:r>
          </a:p>
        </p:txBody>
      </p:sp>
      <p:sp>
        <p:nvSpPr>
          <p:cNvPr id="25" name="TextBox 24">
            <a:extLst>
              <a:ext uri="{FF2B5EF4-FFF2-40B4-BE49-F238E27FC236}">
                <a16:creationId xmlns:a16="http://schemas.microsoft.com/office/drawing/2014/main" id="{EB88DF74-A079-C64E-40C0-76C163ED3E04}"/>
              </a:ext>
            </a:extLst>
          </p:cNvPr>
          <p:cNvSpPr txBox="1"/>
          <p:nvPr/>
        </p:nvSpPr>
        <p:spPr>
          <a:xfrm>
            <a:off x="7887690" y="5334566"/>
            <a:ext cx="4190339" cy="646331"/>
          </a:xfrm>
          <a:prstGeom prst="rect">
            <a:avLst/>
          </a:prstGeom>
          <a:noFill/>
        </p:spPr>
        <p:txBody>
          <a:bodyPr wrap="square" rtlCol="0">
            <a:spAutoFit/>
          </a:bodyPr>
          <a:lstStyle/>
          <a:p>
            <a:r>
              <a:rPr lang="en-US">
                <a:solidFill>
                  <a:schemeClr val="bg1"/>
                </a:solidFill>
              </a:rPr>
              <a:t>Faculty</a:t>
            </a:r>
            <a:br>
              <a:rPr lang="en-US">
                <a:solidFill>
                  <a:schemeClr val="bg1"/>
                </a:solidFill>
              </a:rPr>
            </a:br>
            <a:r>
              <a:rPr lang="en-US">
                <a:solidFill>
                  <a:schemeClr val="bg1"/>
                </a:solidFill>
              </a:rPr>
              <a:t>Approval</a:t>
            </a:r>
          </a:p>
        </p:txBody>
      </p:sp>
      <p:grpSp>
        <p:nvGrpSpPr>
          <p:cNvPr id="2" name="Group 1">
            <a:extLst>
              <a:ext uri="{FF2B5EF4-FFF2-40B4-BE49-F238E27FC236}">
                <a16:creationId xmlns:a16="http://schemas.microsoft.com/office/drawing/2014/main" id="{6EF3EEE1-A334-DE08-A76C-CFDDCA098712}"/>
              </a:ext>
            </a:extLst>
          </p:cNvPr>
          <p:cNvGrpSpPr/>
          <p:nvPr/>
        </p:nvGrpSpPr>
        <p:grpSpPr>
          <a:xfrm>
            <a:off x="-1411360" y="952500"/>
            <a:ext cx="9686674" cy="6457782"/>
            <a:chOff x="4890764" y="896842"/>
            <a:chExt cx="9686674" cy="6457782"/>
          </a:xfrm>
        </p:grpSpPr>
        <p:pic>
          <p:nvPicPr>
            <p:cNvPr id="5" name="Graphic 4">
              <a:extLst>
                <a:ext uri="{FF2B5EF4-FFF2-40B4-BE49-F238E27FC236}">
                  <a16:creationId xmlns:a16="http://schemas.microsoft.com/office/drawing/2014/main" id="{20459EDD-A1F6-BD59-C53E-A21B9FAE9E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34324" y="2859567"/>
              <a:ext cx="7014911" cy="3992041"/>
            </a:xfrm>
            <a:prstGeom prst="rect">
              <a:avLst/>
            </a:prstGeom>
          </p:spPr>
        </p:pic>
        <p:pic>
          <p:nvPicPr>
            <p:cNvPr id="6" name="Picture 5">
              <a:extLst>
                <a:ext uri="{FF2B5EF4-FFF2-40B4-BE49-F238E27FC236}">
                  <a16:creationId xmlns:a16="http://schemas.microsoft.com/office/drawing/2014/main" id="{F673C908-9945-BB35-B1E8-88925942EF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90764" y="896842"/>
              <a:ext cx="9686674" cy="6457782"/>
            </a:xfrm>
            <a:prstGeom prst="rect">
              <a:avLst/>
            </a:prstGeom>
          </p:spPr>
        </p:pic>
      </p:grpSp>
    </p:spTree>
    <p:extLst>
      <p:ext uri="{BB962C8B-B14F-4D97-AF65-F5344CB8AC3E}">
        <p14:creationId xmlns:p14="http://schemas.microsoft.com/office/powerpoint/2010/main" val="25153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D6D1C-65E0-6A0E-75F5-6E03FC8323C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92898EC-5CF9-E713-68CE-3B169A5C1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832" y="-43732"/>
            <a:ext cx="6176629" cy="6949440"/>
          </a:xfrm>
          <a:prstGeom prst="rect">
            <a:avLst/>
          </a:prstGeom>
        </p:spPr>
      </p:pic>
      <p:grpSp>
        <p:nvGrpSpPr>
          <p:cNvPr id="11" name="Group 10">
            <a:extLst>
              <a:ext uri="{FF2B5EF4-FFF2-40B4-BE49-F238E27FC236}">
                <a16:creationId xmlns:a16="http://schemas.microsoft.com/office/drawing/2014/main" id="{68052694-B17C-15B7-D22C-5A77B3707EBE}"/>
              </a:ext>
            </a:extLst>
          </p:cNvPr>
          <p:cNvGrpSpPr/>
          <p:nvPr/>
        </p:nvGrpSpPr>
        <p:grpSpPr>
          <a:xfrm>
            <a:off x="4638467" y="1214132"/>
            <a:ext cx="2985467" cy="5699527"/>
            <a:chOff x="4870173" y="1848678"/>
            <a:chExt cx="2623931" cy="5009322"/>
          </a:xfrm>
        </p:grpSpPr>
        <p:sp>
          <p:nvSpPr>
            <p:cNvPr id="10" name="Rectangle 9">
              <a:extLst>
                <a:ext uri="{FF2B5EF4-FFF2-40B4-BE49-F238E27FC236}">
                  <a16:creationId xmlns:a16="http://schemas.microsoft.com/office/drawing/2014/main" id="{2E6D0848-B7E3-5642-3D00-9EC3A7B5DEB6}"/>
                </a:ext>
              </a:extLst>
            </p:cNvPr>
            <p:cNvSpPr/>
            <p:nvPr/>
          </p:nvSpPr>
          <p:spPr>
            <a:xfrm>
              <a:off x="5883965" y="5867400"/>
              <a:ext cx="596348" cy="990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197F7D-4E1B-1F03-F18F-09D5D3EA089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4620" t="25355" r="63557"/>
            <a:stretch>
              <a:fillRect/>
            </a:stretch>
          </p:blipFill>
          <p:spPr>
            <a:xfrm>
              <a:off x="4870173" y="1848678"/>
              <a:ext cx="2623931" cy="5009322"/>
            </a:xfrm>
            <a:prstGeom prst="rect">
              <a:avLst/>
            </a:prstGeom>
          </p:spPr>
        </p:pic>
      </p:grpSp>
      <p:sp>
        <p:nvSpPr>
          <p:cNvPr id="12" name="TextBox 11">
            <a:extLst>
              <a:ext uri="{FF2B5EF4-FFF2-40B4-BE49-F238E27FC236}">
                <a16:creationId xmlns:a16="http://schemas.microsoft.com/office/drawing/2014/main" id="{8BD20160-C13A-09F1-9BAA-F664C7782BEC}"/>
              </a:ext>
            </a:extLst>
          </p:cNvPr>
          <p:cNvSpPr txBox="1"/>
          <p:nvPr/>
        </p:nvSpPr>
        <p:spPr>
          <a:xfrm>
            <a:off x="865036" y="732337"/>
            <a:ext cx="3447739" cy="769441"/>
          </a:xfrm>
          <a:prstGeom prst="rect">
            <a:avLst/>
          </a:prstGeom>
          <a:noFill/>
        </p:spPr>
        <p:txBody>
          <a:bodyPr wrap="none" rtlCol="0">
            <a:spAutoFit/>
          </a:bodyPr>
          <a:lstStyle/>
          <a:p>
            <a:r>
              <a:rPr lang="en-US" sz="4400">
                <a:solidFill>
                  <a:schemeClr val="bg1"/>
                </a:solidFill>
                <a:latin typeface="+mj-lt"/>
              </a:rPr>
              <a:t>WHAT WORKS</a:t>
            </a:r>
          </a:p>
        </p:txBody>
      </p:sp>
      <p:sp>
        <p:nvSpPr>
          <p:cNvPr id="13" name="TextBox 12">
            <a:extLst>
              <a:ext uri="{FF2B5EF4-FFF2-40B4-BE49-F238E27FC236}">
                <a16:creationId xmlns:a16="http://schemas.microsoft.com/office/drawing/2014/main" id="{6A47118A-C7B8-68B3-141F-858F91B8DE16}"/>
              </a:ext>
            </a:extLst>
          </p:cNvPr>
          <p:cNvSpPr txBox="1"/>
          <p:nvPr/>
        </p:nvSpPr>
        <p:spPr>
          <a:xfrm>
            <a:off x="7567610" y="732337"/>
            <a:ext cx="3760325" cy="769441"/>
          </a:xfrm>
          <a:prstGeom prst="rect">
            <a:avLst/>
          </a:prstGeom>
          <a:noFill/>
        </p:spPr>
        <p:txBody>
          <a:bodyPr wrap="none" rtlCol="0">
            <a:spAutoFit/>
          </a:bodyPr>
          <a:lstStyle/>
          <a:p>
            <a:r>
              <a:rPr lang="en-US" sz="4400">
                <a:solidFill>
                  <a:schemeClr val="bg1"/>
                </a:solidFill>
                <a:latin typeface="+mj-lt"/>
              </a:rPr>
              <a:t>WHAT DOESN’T</a:t>
            </a:r>
          </a:p>
        </p:txBody>
      </p:sp>
      <p:sp>
        <p:nvSpPr>
          <p:cNvPr id="18" name="TextBox 17">
            <a:extLst>
              <a:ext uri="{FF2B5EF4-FFF2-40B4-BE49-F238E27FC236}">
                <a16:creationId xmlns:a16="http://schemas.microsoft.com/office/drawing/2014/main" id="{72BED3ED-7BDB-C43C-7D72-3AB8FAEBDD0F}"/>
              </a:ext>
            </a:extLst>
          </p:cNvPr>
          <p:cNvSpPr txBox="1"/>
          <p:nvPr/>
        </p:nvSpPr>
        <p:spPr>
          <a:xfrm>
            <a:off x="964560" y="1696444"/>
            <a:ext cx="3227165" cy="1730602"/>
          </a:xfrm>
          <a:prstGeom prst="rect">
            <a:avLst/>
          </a:prstGeom>
          <a:noFill/>
        </p:spPr>
        <p:txBody>
          <a:bodyPr wrap="none" rtlCol="0">
            <a:spAutoFit/>
          </a:bodyPr>
          <a:lstStyle/>
          <a:p>
            <a:pPr marL="285750" indent="-285750">
              <a:lnSpc>
                <a:spcPct val="130000"/>
              </a:lnSpc>
              <a:spcAft>
                <a:spcPts val="600"/>
              </a:spcAft>
              <a:buFont typeface="Arial" panose="020B0604020202020204" pitchFamily="34" charset="0"/>
              <a:buChar char="•"/>
            </a:pPr>
            <a:r>
              <a:rPr lang="en-US">
                <a:solidFill>
                  <a:schemeClr val="bg1"/>
                </a:solidFill>
              </a:rPr>
              <a:t>Inclusivity</a:t>
            </a:r>
          </a:p>
          <a:p>
            <a:pPr marL="285750" indent="-285750">
              <a:lnSpc>
                <a:spcPct val="130000"/>
              </a:lnSpc>
              <a:spcAft>
                <a:spcPts val="600"/>
              </a:spcAft>
              <a:buFont typeface="Arial" panose="020B0604020202020204" pitchFamily="34" charset="0"/>
              <a:buChar char="•"/>
            </a:pPr>
            <a:r>
              <a:rPr lang="en-US">
                <a:solidFill>
                  <a:schemeClr val="bg1"/>
                </a:solidFill>
              </a:rPr>
              <a:t>Helpful staff and faculty</a:t>
            </a:r>
          </a:p>
          <a:p>
            <a:pPr marL="285750" indent="-285750">
              <a:lnSpc>
                <a:spcPct val="130000"/>
              </a:lnSpc>
              <a:spcAft>
                <a:spcPts val="600"/>
              </a:spcAft>
              <a:buFont typeface="Arial" panose="020B0604020202020204" pitchFamily="34" charset="0"/>
              <a:buChar char="•"/>
            </a:pPr>
            <a:r>
              <a:rPr lang="en-US">
                <a:solidFill>
                  <a:schemeClr val="bg1"/>
                </a:solidFill>
              </a:rPr>
              <a:t>Quiet spaces</a:t>
            </a:r>
          </a:p>
          <a:p>
            <a:pPr marL="285750" indent="-285750">
              <a:lnSpc>
                <a:spcPct val="130000"/>
              </a:lnSpc>
              <a:spcAft>
                <a:spcPts val="600"/>
              </a:spcAft>
              <a:buFont typeface="Arial" panose="020B0604020202020204" pitchFamily="34" charset="0"/>
              <a:buChar char="•"/>
            </a:pPr>
            <a:r>
              <a:rPr lang="en-US">
                <a:solidFill>
                  <a:schemeClr val="bg1"/>
                </a:solidFill>
              </a:rPr>
              <a:t>Academic support</a:t>
            </a:r>
          </a:p>
        </p:txBody>
      </p:sp>
      <p:pic>
        <p:nvPicPr>
          <p:cNvPr id="20" name="Graphic 19">
            <a:extLst>
              <a:ext uri="{FF2B5EF4-FFF2-40B4-BE49-F238E27FC236}">
                <a16:creationId xmlns:a16="http://schemas.microsoft.com/office/drawing/2014/main" id="{C2D83840-5E58-953F-F3DD-0CE7CDAABBE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0" y="732336"/>
            <a:ext cx="1063677" cy="830998"/>
          </a:xfrm>
          <a:prstGeom prst="rect">
            <a:avLst/>
          </a:prstGeom>
        </p:spPr>
      </p:pic>
      <p:pic>
        <p:nvPicPr>
          <p:cNvPr id="21" name="Graphic 20">
            <a:extLst>
              <a:ext uri="{FF2B5EF4-FFF2-40B4-BE49-F238E27FC236}">
                <a16:creationId xmlns:a16="http://schemas.microsoft.com/office/drawing/2014/main" id="{936363B6-F870-B704-367B-C4E86C886D9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flipV="1">
            <a:off x="11215784" y="732336"/>
            <a:ext cx="1063677" cy="830998"/>
          </a:xfrm>
          <a:prstGeom prst="rect">
            <a:avLst/>
          </a:prstGeom>
        </p:spPr>
      </p:pic>
      <p:grpSp>
        <p:nvGrpSpPr>
          <p:cNvPr id="30" name="Group 29">
            <a:extLst>
              <a:ext uri="{FF2B5EF4-FFF2-40B4-BE49-F238E27FC236}">
                <a16:creationId xmlns:a16="http://schemas.microsoft.com/office/drawing/2014/main" id="{FF8A94E8-8F78-4A3B-E9E6-FECCBB9CA593}"/>
              </a:ext>
            </a:extLst>
          </p:cNvPr>
          <p:cNvGrpSpPr/>
          <p:nvPr/>
        </p:nvGrpSpPr>
        <p:grpSpPr>
          <a:xfrm>
            <a:off x="7124700" y="4120313"/>
            <a:ext cx="2631942" cy="1773691"/>
            <a:chOff x="7124700" y="4120313"/>
            <a:chExt cx="2631942" cy="1773691"/>
          </a:xfrm>
        </p:grpSpPr>
        <p:sp>
          <p:nvSpPr>
            <p:cNvPr id="23" name="TextBox 22">
              <a:extLst>
                <a:ext uri="{FF2B5EF4-FFF2-40B4-BE49-F238E27FC236}">
                  <a16:creationId xmlns:a16="http://schemas.microsoft.com/office/drawing/2014/main" id="{8FDC7979-80F8-A18D-14B0-97A740BB9A80}"/>
                </a:ext>
              </a:extLst>
            </p:cNvPr>
            <p:cNvSpPr txBox="1"/>
            <p:nvPr/>
          </p:nvSpPr>
          <p:spPr>
            <a:xfrm rot="20700000">
              <a:off x="7733011" y="4120313"/>
              <a:ext cx="2023631" cy="1773691"/>
            </a:xfrm>
            <a:prstGeom prst="rect">
              <a:avLst/>
            </a:prstGeom>
            <a:noFill/>
          </p:spPr>
          <p:txBody>
            <a:bodyPr wrap="none" rtlCol="0">
              <a:spAutoFit/>
            </a:bodyPr>
            <a:lstStyle/>
            <a:p>
              <a:pPr>
                <a:lnSpc>
                  <a:spcPct val="130000"/>
                </a:lnSpc>
                <a:spcAft>
                  <a:spcPts val="600"/>
                </a:spcAft>
              </a:pPr>
              <a:r>
                <a:rPr lang="en-US" sz="2400" dirty="0">
                  <a:solidFill>
                    <a:schemeClr val="bg1"/>
                  </a:solidFill>
                </a:rPr>
                <a:t>Jordan</a:t>
              </a:r>
            </a:p>
            <a:p>
              <a:pPr marL="182880" indent="-182880">
                <a:lnSpc>
                  <a:spcPct val="130000"/>
                </a:lnSpc>
                <a:spcAft>
                  <a:spcPts val="300"/>
                </a:spcAft>
                <a:buFont typeface="Arial" panose="020B0604020202020204" pitchFamily="34" charset="0"/>
                <a:buChar char="•"/>
              </a:pPr>
              <a:r>
                <a:rPr lang="en-US" dirty="0">
                  <a:solidFill>
                    <a:schemeClr val="bg1"/>
                  </a:solidFill>
                </a:rPr>
                <a:t>Overwhelmed</a:t>
              </a:r>
            </a:p>
            <a:p>
              <a:pPr marL="182880" indent="-182880">
                <a:lnSpc>
                  <a:spcPct val="130000"/>
                </a:lnSpc>
                <a:spcAft>
                  <a:spcPts val="300"/>
                </a:spcAft>
                <a:buFont typeface="Arial" panose="020B0604020202020204" pitchFamily="34" charset="0"/>
                <a:buChar char="•"/>
              </a:pPr>
              <a:r>
                <a:rPr lang="en-US" dirty="0">
                  <a:solidFill>
                    <a:schemeClr val="bg1"/>
                  </a:solidFill>
                </a:rPr>
                <a:t>Struggling</a:t>
              </a:r>
            </a:p>
            <a:p>
              <a:pPr marL="182880" indent="-182880">
                <a:lnSpc>
                  <a:spcPct val="130000"/>
                </a:lnSpc>
                <a:spcAft>
                  <a:spcPts val="300"/>
                </a:spcAft>
                <a:buFont typeface="Arial" panose="020B0604020202020204" pitchFamily="34" charset="0"/>
                <a:buChar char="•"/>
              </a:pPr>
              <a:r>
                <a:rPr lang="en-US" dirty="0">
                  <a:solidFill>
                    <a:schemeClr val="bg1"/>
                  </a:solidFill>
                </a:rPr>
                <a:t>Ready to quit</a:t>
              </a:r>
            </a:p>
          </p:txBody>
        </p:sp>
        <p:cxnSp>
          <p:nvCxnSpPr>
            <p:cNvPr id="25" name="Straight Arrow Connector 24">
              <a:extLst>
                <a:ext uri="{FF2B5EF4-FFF2-40B4-BE49-F238E27FC236}">
                  <a16:creationId xmlns:a16="http://schemas.microsoft.com/office/drawing/2014/main" id="{47FE61DD-E466-02E1-A29D-F707C0839DBD}"/>
                </a:ext>
              </a:extLst>
            </p:cNvPr>
            <p:cNvCxnSpPr>
              <a:cxnSpLocks/>
            </p:cNvCxnSpPr>
            <p:nvPr/>
          </p:nvCxnSpPr>
          <p:spPr>
            <a:xfrm flipH="1" flipV="1">
              <a:off x="7124700" y="4392150"/>
              <a:ext cx="356567" cy="213014"/>
            </a:xfrm>
            <a:prstGeom prst="straightConnector1">
              <a:avLst/>
            </a:prstGeom>
            <a:ln w="38100">
              <a:solidFill>
                <a:schemeClr val="bg1"/>
              </a:solidFill>
              <a:headEnd w="sm" len="sm"/>
              <a:tailEnd type="triangle"/>
            </a:ln>
          </p:spPr>
          <p:style>
            <a:lnRef idx="2">
              <a:schemeClr val="accent1"/>
            </a:lnRef>
            <a:fillRef idx="0">
              <a:schemeClr val="accent1"/>
            </a:fillRef>
            <a:effectRef idx="1">
              <a:schemeClr val="accent1"/>
            </a:effectRef>
            <a:fontRef idx="minor">
              <a:schemeClr val="tx1"/>
            </a:fontRef>
          </p:style>
        </p:cxnSp>
      </p:grpSp>
      <p:sp>
        <p:nvSpPr>
          <p:cNvPr id="29" name="TextBox 28">
            <a:extLst>
              <a:ext uri="{FF2B5EF4-FFF2-40B4-BE49-F238E27FC236}">
                <a16:creationId xmlns:a16="http://schemas.microsoft.com/office/drawing/2014/main" id="{6C3F8911-D37C-5919-3E24-45CA3734F736}"/>
              </a:ext>
            </a:extLst>
          </p:cNvPr>
          <p:cNvSpPr txBox="1"/>
          <p:nvPr/>
        </p:nvSpPr>
        <p:spPr>
          <a:xfrm>
            <a:off x="7652717" y="1696444"/>
            <a:ext cx="3714478" cy="1293559"/>
          </a:xfrm>
          <a:prstGeom prst="rect">
            <a:avLst/>
          </a:prstGeom>
          <a:noFill/>
        </p:spPr>
        <p:txBody>
          <a:bodyPr wrap="none" rtlCol="0">
            <a:spAutoFit/>
          </a:bodyPr>
          <a:lstStyle/>
          <a:p>
            <a:pPr marL="285750" indent="-285750">
              <a:lnSpc>
                <a:spcPct val="130000"/>
              </a:lnSpc>
              <a:spcAft>
                <a:spcPts val="600"/>
              </a:spcAft>
              <a:buFont typeface="Arial" panose="020B0604020202020204" pitchFamily="34" charset="0"/>
              <a:buChar char="•"/>
            </a:pPr>
            <a:r>
              <a:rPr lang="en-US">
                <a:solidFill>
                  <a:schemeClr val="bg1"/>
                </a:solidFill>
              </a:rPr>
              <a:t>Lighting</a:t>
            </a:r>
          </a:p>
          <a:p>
            <a:pPr marL="285750" indent="-285750">
              <a:lnSpc>
                <a:spcPct val="130000"/>
              </a:lnSpc>
              <a:spcAft>
                <a:spcPts val="600"/>
              </a:spcAft>
              <a:buFont typeface="Arial" panose="020B0604020202020204" pitchFamily="34" charset="0"/>
              <a:buChar char="•"/>
            </a:pPr>
            <a:r>
              <a:rPr lang="en-US">
                <a:solidFill>
                  <a:schemeClr val="bg1"/>
                </a:solidFill>
              </a:rPr>
              <a:t>Overstimulating classrooms</a:t>
            </a:r>
          </a:p>
          <a:p>
            <a:pPr marL="285750" indent="-285750">
              <a:lnSpc>
                <a:spcPct val="130000"/>
              </a:lnSpc>
              <a:spcAft>
                <a:spcPts val="600"/>
              </a:spcAft>
              <a:buFont typeface="Arial" panose="020B0604020202020204" pitchFamily="34" charset="0"/>
              <a:buChar char="•"/>
            </a:pPr>
            <a:r>
              <a:rPr lang="en-US">
                <a:solidFill>
                  <a:schemeClr val="bg1"/>
                </a:solidFill>
              </a:rPr>
              <a:t>Resource Accessibility</a:t>
            </a:r>
          </a:p>
        </p:txBody>
      </p:sp>
    </p:spTree>
    <p:extLst>
      <p:ext uri="{BB962C8B-B14F-4D97-AF65-F5344CB8AC3E}">
        <p14:creationId xmlns:p14="http://schemas.microsoft.com/office/powerpoint/2010/main" val="42817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CC">
      <a:dk1>
        <a:srgbClr val="012169"/>
      </a:dk1>
      <a:lt1>
        <a:srgbClr val="F4F9FB"/>
      </a:lt1>
      <a:dk2>
        <a:srgbClr val="14191D"/>
      </a:dk2>
      <a:lt2>
        <a:srgbClr val="7C878E"/>
      </a:lt2>
      <a:accent1>
        <a:srgbClr val="333F48"/>
      </a:accent1>
      <a:accent2>
        <a:srgbClr val="0072CE"/>
      </a:accent2>
      <a:accent3>
        <a:srgbClr val="0072CE"/>
      </a:accent3>
      <a:accent4>
        <a:srgbClr val="DA8D17"/>
      </a:accent4>
      <a:accent5>
        <a:srgbClr val="EFD28E"/>
      </a:accent5>
      <a:accent6>
        <a:srgbClr val="FF3A20"/>
      </a:accent6>
      <a:hlink>
        <a:srgbClr val="467886"/>
      </a:hlink>
      <a:folHlink>
        <a:srgbClr val="96607D"/>
      </a:folHlink>
    </a:clrScheme>
    <a:fontScheme name="LCC">
      <a:majorFont>
        <a:latin typeface="Avenir LT Pro"/>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2212428-CCBF-480C-87FF-4E7435777E8B}">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ad6440a-d566-4879-8757-30695de016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1BD4D37EF93C4D86B7D5D7646DF6C8" ma:contentTypeVersion="18" ma:contentTypeDescription="Create a new document." ma:contentTypeScope="" ma:versionID="a0a934320d5c5267239fab2685694358">
  <xsd:schema xmlns:xsd="http://www.w3.org/2001/XMLSchema" xmlns:xs="http://www.w3.org/2001/XMLSchema" xmlns:p="http://schemas.microsoft.com/office/2006/metadata/properties" xmlns:ns3="6400628a-f25d-489a-8a33-a841b5aa6198" xmlns:ns4="aad6440a-d566-4879-8757-30695de01684" targetNamespace="http://schemas.microsoft.com/office/2006/metadata/properties" ma:root="true" ma:fieldsID="10dd99d68a04a8e61079c7933e7043ae" ns3:_="" ns4:_="">
    <xsd:import namespace="6400628a-f25d-489a-8a33-a841b5aa6198"/>
    <xsd:import namespace="aad6440a-d566-4879-8757-30695de0168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00628a-f25d-489a-8a33-a841b5aa61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d6440a-d566-4879-8757-30695de0168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1BE5FC-211F-4767-A507-FF6D06BCA8D8}">
  <ds:schemaRefs>
    <ds:schemaRef ds:uri="http://schemas.microsoft.com/sharepoint/v3/contenttype/forms"/>
  </ds:schemaRefs>
</ds:datastoreItem>
</file>

<file path=customXml/itemProps2.xml><?xml version="1.0" encoding="utf-8"?>
<ds:datastoreItem xmlns:ds="http://schemas.openxmlformats.org/officeDocument/2006/customXml" ds:itemID="{E68B3E68-834A-4B32-8CD2-17C73908627E}">
  <ds:schemaRefs>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6400628a-f25d-489a-8a33-a841b5aa6198"/>
    <ds:schemaRef ds:uri="aad6440a-d566-4879-8757-30695de01684"/>
    <ds:schemaRef ds:uri="http://www.w3.org/XML/1998/namespace"/>
    <ds:schemaRef ds:uri="http://purl.org/dc/terms/"/>
  </ds:schemaRefs>
</ds:datastoreItem>
</file>

<file path=customXml/itemProps3.xml><?xml version="1.0" encoding="utf-8"?>
<ds:datastoreItem xmlns:ds="http://schemas.openxmlformats.org/officeDocument/2006/customXml" ds:itemID="{3A161149-2445-437C-AC03-41DE586634EF}">
  <ds:schemaRefs>
    <ds:schemaRef ds:uri="6400628a-f25d-489a-8a33-a841b5aa6198"/>
    <ds:schemaRef ds:uri="aad6440a-d566-4879-8757-30695de016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387</TotalTime>
  <Words>5051</Words>
  <Application>Microsoft Office PowerPoint</Application>
  <PresentationFormat>Widescreen</PresentationFormat>
  <Paragraphs>370</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Dom Ari</dc:creator>
  <cp:lastModifiedBy>Dom Ari</cp:lastModifiedBy>
  <cp:revision>7</cp:revision>
  <dcterms:created xsi:type="dcterms:W3CDTF">2026-01-15T16:48:18Z</dcterms:created>
  <dcterms:modified xsi:type="dcterms:W3CDTF">2026-06-18T18:45:28Z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0x010100381BD4D37EF93C4D86B7D5D7646DF6C8</vt:lpwstr>
  </property>
</Properties>
</file>